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4"/>
    <p:sldMasterId id="2147483686" r:id="rId5"/>
    <p:sldMasterId id="2147483698" r:id="rId6"/>
  </p:sldMasterIdLst>
  <p:notesMasterIdLst>
    <p:notesMasterId r:id="rId21"/>
  </p:notesMasterIdLst>
  <p:handoutMasterIdLst>
    <p:handoutMasterId r:id="rId22"/>
  </p:handoutMasterIdLst>
  <p:sldIdLst>
    <p:sldId id="425" r:id="rId7"/>
    <p:sldId id="389" r:id="rId8"/>
    <p:sldId id="397" r:id="rId9"/>
    <p:sldId id="404" r:id="rId10"/>
    <p:sldId id="405" r:id="rId11"/>
    <p:sldId id="406" r:id="rId12"/>
    <p:sldId id="418" r:id="rId13"/>
    <p:sldId id="421" r:id="rId14"/>
    <p:sldId id="420" r:id="rId15"/>
    <p:sldId id="422" r:id="rId16"/>
    <p:sldId id="424" r:id="rId17"/>
    <p:sldId id="423" r:id="rId18"/>
    <p:sldId id="407" r:id="rId19"/>
    <p:sldId id="416" r:id="rId20"/>
  </p:sldIdLst>
  <p:sldSz cx="12188825" cy="6858000"/>
  <p:notesSz cx="6858000" cy="9144000"/>
  <p:embeddedFontLst>
    <p:embeddedFont>
      <p:font typeface="#9Slide03 SFU Futura_12" panose="00000400000000000000" pitchFamily="2" charset="0"/>
      <p:regular r:id="rId23"/>
    </p:embeddedFont>
    <p:embeddedFont>
      <p:font typeface="#9Slide05 IcielSanelma" pitchFamily="2" charset="0"/>
      <p:regular r:id="rId24"/>
    </p:embeddedFont>
    <p:embeddedFont>
      <p:font typeface="#9Slide07 IcielBC Cubano Normal" panose="00000500000000000000" pitchFamily="2" charset="0"/>
      <p:regular r:id="rId25"/>
    </p:embeddedFont>
    <p:embeddedFont>
      <p:font typeface="#9Slide07 IcielKoni" pitchFamily="2" charset="0"/>
      <p:bold r:id="rId26"/>
    </p:embeddedFont>
    <p:embeddedFont>
      <p:font typeface="#9Slide07 SVNAdam Gorry" panose="02040603050506020204" pitchFamily="18" charset="0"/>
      <p:regular r:id="rId27"/>
    </p:embeddedFont>
    <p:embeddedFont>
      <p:font typeface="#9Slide07 SVNBeachwood Sans" pitchFamily="2" charset="0"/>
      <p:bold r:id="rId28"/>
    </p:embeddedFont>
    <p:embeddedFont>
      <p:font typeface="#9Slide07 SVNBlade Runner" panose="02040603050506020204" pitchFamily="18" charset="0"/>
      <p:regular r:id="rId29"/>
    </p:embeddedFont>
    <p:embeddedFont>
      <p:font typeface="Franklin Gothic Book" panose="020B0503020102020204" pitchFamily="34" charset="0"/>
      <p:regular r:id="rId30"/>
      <p:italic r:id="rId31"/>
    </p:embeddedFont>
    <p:embeddedFont>
      <p:font typeface="Franklin Gothic Demi" panose="020B0703020102020204" pitchFamily="34" charset="0"/>
      <p:regular r:id="rId32"/>
      <p:italic r:id="rId33"/>
    </p:embeddedFont>
    <p:embeddedFont>
      <p:font typeface="Palatino Linotype" panose="02040502050505030304" pitchFamily="18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2496">
          <p15:clr>
            <a:srgbClr val="A4A3A4"/>
          </p15:clr>
        </p15:guide>
        <p15:guide id="3" orient="horz" pos="2880">
          <p15:clr>
            <a:srgbClr val="A4A3A4"/>
          </p15:clr>
        </p15:guide>
        <p15:guide id="4" orient="horz" pos="1056">
          <p15:clr>
            <a:srgbClr val="A4A3A4"/>
          </p15:clr>
        </p15:guide>
        <p15:guide id="5" orient="horz" pos="3888">
          <p15:clr>
            <a:srgbClr val="A4A3A4"/>
          </p15:clr>
        </p15:guide>
        <p15:guide id="6" orient="horz" pos="240">
          <p15:clr>
            <a:srgbClr val="A4A3A4"/>
          </p15:clr>
        </p15:guide>
        <p15:guide id="7" pos="3839">
          <p15:clr>
            <a:srgbClr val="A4A3A4"/>
          </p15:clr>
        </p15:guide>
        <p15:guide id="8" pos="527">
          <p15:clr>
            <a:srgbClr val="A4A3A4"/>
          </p15:clr>
        </p15:guide>
        <p15:guide id="9" pos="815">
          <p15:clr>
            <a:srgbClr val="A4A3A4"/>
          </p15:clr>
        </p15:guide>
        <p15:guide id="10" pos="6863">
          <p15:clr>
            <a:srgbClr val="A4A3A4"/>
          </p15:clr>
        </p15:guide>
        <p15:guide id="11" pos="6143">
          <p15:clr>
            <a:srgbClr val="A4A3A4"/>
          </p15:clr>
        </p15:guide>
        <p15:guide id="12" pos="470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33"/>
    <a:srgbClr val="F0F0F0"/>
    <a:srgbClr val="0070C0"/>
    <a:srgbClr val="E9EF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78" d="100"/>
          <a:sy n="78" d="100"/>
        </p:scale>
        <p:origin x="878" y="62"/>
      </p:cViewPr>
      <p:guideLst>
        <p:guide orient="horz" pos="2160"/>
        <p:guide orient="horz" pos="2496"/>
        <p:guide orient="horz" pos="2880"/>
        <p:guide orient="horz" pos="1056"/>
        <p:guide orient="horz" pos="3888"/>
        <p:guide orient="horz" pos="240"/>
        <p:guide pos="3839"/>
        <p:guide pos="527"/>
        <p:guide pos="815"/>
        <p:guide pos="6863"/>
        <p:guide pos="6143"/>
        <p:guide pos="470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6" d="100"/>
          <a:sy n="76" d="100"/>
        </p:scale>
        <p:origin x="1680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A207F-0F91-42F2-96D0-049C6003623B}" type="datetimeFigureOut">
              <a:rPr lang="en-US"/>
              <a:t>12/12/2024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67D4A-04CB-4EDF-8FB1-342A02FC8EC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C13F5-F2B1-464B-BE8F-27ABFBD2FBDE}" type="datetimeFigureOut">
              <a:rPr lang="en-US"/>
              <a:t>12/12/2024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1351F-DBB1-4664-ADA9-83BC7CB8848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BC04D-2568-C19F-6211-ABA7996CB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BD96A4-D432-FA69-5E46-4DF91D77CA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639921-CFBB-DE6F-31EB-81B758CA02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3E3F8-8185-F97B-2F08-1F44FCE2A5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777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596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8261" y="411479"/>
            <a:ext cx="5484971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5998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7660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7717" y="3950208"/>
            <a:ext cx="2133044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0334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F555767-B3D8-BD57-1D42-7F6E1E668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-385" y="3900518"/>
            <a:ext cx="2959226" cy="2958455"/>
            <a:chOff x="0" y="12289"/>
            <a:chExt cx="3550" cy="3551"/>
          </a:xfrm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BC972B6D-098C-52F6-E990-52623B368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F0D3EE3-9A8C-531D-1EEE-1AFAB9F3B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A2BE192C-1768-890B-EC1B-5ED6E1F82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0456" y="4661717"/>
            <a:ext cx="7934163" cy="138076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399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69979" y="6313170"/>
            <a:ext cx="2133044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728" y="584005"/>
            <a:ext cx="2824379" cy="3999060"/>
          </a:xfrm>
        </p:spPr>
        <p:txBody>
          <a:bodyPr lIns="0" tIns="274320">
            <a:normAutofit/>
          </a:bodyPr>
          <a:lstStyle>
            <a:lvl1pPr marL="0" indent="0">
              <a:spcBef>
                <a:spcPts val="1799"/>
              </a:spcBef>
              <a:buFont typeface="Arial" panose="020B0604020202020204" pitchFamily="34" charset="0"/>
              <a:buNone/>
              <a:defRPr sz="1999"/>
            </a:lvl1pPr>
            <a:lvl2pPr marL="457063" indent="0">
              <a:spcBef>
                <a:spcPts val="1799"/>
              </a:spcBef>
              <a:buNone/>
              <a:defRPr sz="1999"/>
            </a:lvl2pPr>
            <a:lvl3pPr marL="914126" indent="0">
              <a:spcBef>
                <a:spcPts val="1799"/>
              </a:spcBef>
              <a:buNone/>
              <a:defRPr sz="1999"/>
            </a:lvl3pPr>
            <a:lvl4pPr marL="1371189" indent="0">
              <a:spcBef>
                <a:spcPts val="1799"/>
              </a:spcBef>
              <a:buNone/>
              <a:defRPr sz="1999"/>
            </a:lvl4pPr>
            <a:lvl5pPr marL="1828251" indent="0">
              <a:spcBef>
                <a:spcPts val="1799"/>
              </a:spcBef>
              <a:buNone/>
              <a:defRPr sz="1999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69978" y="584005"/>
            <a:ext cx="7924641" cy="3999060"/>
          </a:xfrm>
        </p:spPr>
        <p:txBody>
          <a:bodyPr lIns="0">
            <a:normAutofit/>
          </a:bodyPr>
          <a:lstStyle>
            <a:lvl1pPr marL="0" indent="0">
              <a:spcBef>
                <a:spcPts val="1799"/>
              </a:spcBef>
              <a:buNone/>
              <a:defRPr sz="1999"/>
            </a:lvl1pPr>
            <a:lvl2pPr>
              <a:spcBef>
                <a:spcPts val="600"/>
              </a:spcBef>
              <a:defRPr sz="1999"/>
            </a:lvl2pPr>
            <a:lvl3pPr>
              <a:spcBef>
                <a:spcPts val="1799"/>
              </a:spcBef>
              <a:defRPr sz="1999"/>
            </a:lvl3pPr>
            <a:lvl4pPr>
              <a:spcBef>
                <a:spcPts val="1799"/>
              </a:spcBef>
              <a:defRPr sz="1999"/>
            </a:lvl4pPr>
            <a:lvl5pPr>
              <a:spcBef>
                <a:spcPts val="1799"/>
              </a:spcBef>
              <a:defRPr sz="1999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671066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67730" y="0"/>
            <a:ext cx="3324342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205" y="198408"/>
            <a:ext cx="10969943" cy="157431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399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205" y="2148840"/>
            <a:ext cx="2133044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5368" y="2676525"/>
            <a:ext cx="5745253" cy="3597470"/>
          </a:xfrm>
        </p:spPr>
        <p:txBody>
          <a:bodyPr lIns="0">
            <a:normAutofit/>
          </a:bodyPr>
          <a:lstStyle>
            <a:lvl1pPr marL="0" indent="0">
              <a:spcBef>
                <a:spcPts val="1799"/>
              </a:spcBef>
              <a:buNone/>
              <a:defRPr sz="1999"/>
            </a:lvl1pPr>
            <a:lvl2pPr>
              <a:spcBef>
                <a:spcPts val="600"/>
              </a:spcBef>
              <a:defRPr sz="1999"/>
            </a:lvl2pPr>
            <a:lvl3pPr>
              <a:spcBef>
                <a:spcPts val="1799"/>
              </a:spcBef>
              <a:defRPr sz="1999"/>
            </a:lvl3pPr>
            <a:lvl4pPr>
              <a:spcBef>
                <a:spcPts val="1799"/>
              </a:spcBef>
              <a:defRPr sz="1999"/>
            </a:lvl4pPr>
            <a:lvl5pPr>
              <a:spcBef>
                <a:spcPts val="1799"/>
              </a:spcBef>
              <a:defRPr sz="1999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618016" y="2676525"/>
            <a:ext cx="3946132" cy="3597470"/>
          </a:xfrm>
        </p:spPr>
        <p:txBody>
          <a:bodyPr lIns="0">
            <a:normAutofit/>
          </a:bodyPr>
          <a:lstStyle>
            <a:lvl1pPr marL="342797" indent="-342797">
              <a:spcBef>
                <a:spcPts val="1799"/>
              </a:spcBef>
              <a:buFont typeface="Arial" panose="020B0604020202020204" pitchFamily="34" charset="0"/>
              <a:buChar char="•"/>
              <a:defRPr sz="1999"/>
            </a:lvl1pPr>
            <a:lvl2pPr>
              <a:spcBef>
                <a:spcPts val="1799"/>
              </a:spcBef>
              <a:defRPr sz="1999"/>
            </a:lvl2pPr>
            <a:lvl3pPr>
              <a:spcBef>
                <a:spcPts val="1799"/>
              </a:spcBef>
              <a:defRPr sz="1999"/>
            </a:lvl3pPr>
            <a:lvl4pPr>
              <a:spcBef>
                <a:spcPts val="1799"/>
              </a:spcBef>
              <a:defRPr sz="1999"/>
            </a:lvl4pPr>
            <a:lvl5pPr>
              <a:spcBef>
                <a:spcPts val="1799"/>
              </a:spcBef>
              <a:defRPr sz="1999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43821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205" y="202401"/>
            <a:ext cx="10969943" cy="15703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399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9" name="Table Placeholder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94205" y="2628629"/>
            <a:ext cx="10969943" cy="363674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205" y="2148840"/>
            <a:ext cx="2133044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151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205" y="411479"/>
            <a:ext cx="5484971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5998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flipH="1" flipV="1">
            <a:off x="6091165" y="0"/>
            <a:ext cx="6097660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</p:grp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205" y="4549552"/>
            <a:ext cx="5484971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399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3999"/>
            </a:lvl2pPr>
            <a:lvl3pPr>
              <a:defRPr sz="3999"/>
            </a:lvl3pPr>
            <a:lvl4pPr>
              <a:defRPr sz="3999"/>
            </a:lvl4pPr>
            <a:lvl5pPr>
              <a:defRPr sz="3999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8B149C6-5AAC-B8E5-5411-EA38821F6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205" y="3950208"/>
            <a:ext cx="2133044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1273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13875-BEC3-4D39-AF1C-DB4670B9CF71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A7D32-BD87-4762-BCFF-93FF41247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8990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13875-BEC3-4D39-AF1C-DB4670B9CF71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A7D32-BD87-4762-BCFF-93FF41247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799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13875-BEC3-4D39-AF1C-DB4670B9CF71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A7D32-BD87-4762-BCFF-93FF41247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68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13875-BEC3-4D39-AF1C-DB4670B9CF71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A7D32-BD87-4762-BCFF-93FF41247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6197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13875-BEC3-4D39-AF1C-DB4670B9CF71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A7D32-BD87-4762-BCFF-93FF41247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310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13875-BEC3-4D39-AF1C-DB4670B9CF71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A7D32-BD87-4762-BCFF-93FF41247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38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06C6F65-35CD-D64B-992A-0C1C1E003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1043" y="0"/>
            <a:ext cx="5827780" cy="3235602"/>
            <a:chOff x="5612972" y="1"/>
            <a:chExt cx="6615961" cy="3672246"/>
          </a:xfrm>
        </p:grpSpPr>
        <p:sp>
          <p:nvSpPr>
            <p:cNvPr id="7" name="AutoShape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206" y="189573"/>
            <a:ext cx="6785979" cy="159350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399" b="1" i="0" spc="50" baseline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205" y="2281919"/>
            <a:ext cx="6785979" cy="3708517"/>
          </a:xfrm>
        </p:spPr>
        <p:txBody>
          <a:bodyPr lIns="0" tIns="228600" rIns="0" bIns="0">
            <a:normAutofit/>
          </a:bodyPr>
          <a:lstStyle>
            <a:lvl1pPr marL="283379" indent="-283379">
              <a:lnSpc>
                <a:spcPct val="80000"/>
              </a:lnSpc>
              <a:spcBef>
                <a:spcPts val="2199"/>
              </a:spcBef>
              <a:buFont typeface="Arial" panose="020B0604020202020204" pitchFamily="34" charset="0"/>
              <a:buChar char="•"/>
              <a:defRPr lang="en-US" sz="2399" b="1" i="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indent="-283379">
              <a:spcBef>
                <a:spcPts val="600"/>
              </a:spcBef>
              <a:defRPr sz="1999"/>
            </a:lvl2pPr>
            <a:lvl3pPr indent="-283379">
              <a:spcBef>
                <a:spcPts val="1799"/>
              </a:spcBef>
              <a:defRPr sz="1999"/>
            </a:lvl3pPr>
            <a:lvl4pPr indent="-283379">
              <a:spcBef>
                <a:spcPts val="1799"/>
              </a:spcBef>
              <a:defRPr sz="1999"/>
            </a:lvl4pPr>
            <a:lvl5pPr indent="-283379">
              <a:spcBef>
                <a:spcPts val="1799"/>
              </a:spcBef>
              <a:defRPr sz="1999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79826C1-7A52-DA25-F422-EE62DED7D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205" y="2148840"/>
            <a:ext cx="2129997" cy="0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2433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13875-BEC3-4D39-AF1C-DB4670B9CF71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A7D32-BD87-4762-BCFF-93FF41247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996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13875-BEC3-4D39-AF1C-DB4670B9CF71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A7D32-BD87-4762-BCFF-93FF41247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598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13875-BEC3-4D39-AF1C-DB4670B9CF71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A7D32-BD87-4762-BCFF-93FF41247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0004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13875-BEC3-4D39-AF1C-DB4670B9CF71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A7D32-BD87-4762-BCFF-93FF41247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2901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13875-BEC3-4D39-AF1C-DB4670B9CF71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A7D32-BD87-4762-BCFF-93FF41247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8277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97299-8E4D-4F6B-E690-9180D7CD3B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CCF451-2CF4-C595-B105-EA7B959049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017110-F376-FCEC-1FC7-C548B978F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2A58A-F6A3-44B4-8553-CA3EAF252FB7}" type="datetime1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D7359-3CE6-131B-4F4F-B4014461E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948AF-686D-422E-8622-AE7648BA1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725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B5D0F-A7FF-F334-CC21-E210FCD25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71755-4729-DC60-2AA3-224EEBE1C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EE34C-580B-D322-785B-B76E964AD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5BD3E-AD23-4233-B7FD-BCC74AA741B1}" type="datetime1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AF8E4-FA42-4118-709E-A9D3DB76F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8E9CA-6271-CA78-F6C7-E4F357ACA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088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D5CA5-20A4-3942-5CCD-A2F859196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7CD22A-EC6E-B805-A2B8-B8245ED88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82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82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82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6A43D-1849-F5B7-D2B2-D9E0A9437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85C56-1C19-4454-A6D4-FDB294070137}" type="datetime1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822AA-AD8F-FBC9-0799-E22F6884A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7F4BF-A053-9CD8-FFA1-BE50760BA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53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E9831-61DB-6729-4386-B4346D6A6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0F8F3-4EA7-D182-D514-E0C24C9782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D7D2BB-E57B-3609-5344-ADD110FCE5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4CE8D-B109-3BD3-29C1-892CFD223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AEA3F-BC83-4494-8BB2-CF9729692A8C}" type="datetime1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045051-0745-FC8E-CF9B-0AFB2B77E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D0635B-57ED-84E8-1884-8060D0F98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22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089FF-A8DB-AD15-60BC-99CBE9365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F951AD-9F75-9328-A5D1-993E4B4534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D7C871-AA0C-155E-4C42-192A147306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97DB64-8CF4-F63B-42C5-2A39341608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E1382A-11AB-C61F-BC0D-189BE53646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6BAF76-F667-EA4D-5F8C-F5262FF5C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BCFC3-C38C-4973-9593-9C0AA203E374}" type="datetime1">
              <a:rPr lang="en-US" smtClean="0"/>
              <a:t>12/12/2024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3E23DC-AAD9-559D-0358-75A4BB384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FB3249-95E1-7CE4-D8C3-06CC96324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794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79D0555-EBDC-B53A-212D-A5921795FE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88825" cy="6880543"/>
          </a:xfrm>
          <a:custGeom>
            <a:avLst/>
            <a:gdLst>
              <a:gd name="connsiteX0" fmla="*/ 6309360 w 12192000"/>
              <a:gd name="connsiteY0" fmla="*/ 3951843 h 6880543"/>
              <a:gd name="connsiteX1" fmla="*/ 6309360 w 12192000"/>
              <a:gd name="connsiteY1" fmla="*/ 4052427 h 6880543"/>
              <a:gd name="connsiteX2" fmla="*/ 8442960 w 12192000"/>
              <a:gd name="connsiteY2" fmla="*/ 4052427 h 6880543"/>
              <a:gd name="connsiteX3" fmla="*/ 8442960 w 12192000"/>
              <a:gd name="connsiteY3" fmla="*/ 3951843 h 6880543"/>
              <a:gd name="connsiteX4" fmla="*/ 0 w 12192000"/>
              <a:gd name="connsiteY4" fmla="*/ 0 h 6880543"/>
              <a:gd name="connsiteX5" fmla="*/ 12192000 w 12192000"/>
              <a:gd name="connsiteY5" fmla="*/ 0 h 6880543"/>
              <a:gd name="connsiteX6" fmla="*/ 12192000 w 12192000"/>
              <a:gd name="connsiteY6" fmla="*/ 6880543 h 6880543"/>
              <a:gd name="connsiteX7" fmla="*/ 0 w 12192000"/>
              <a:gd name="connsiteY7" fmla="*/ 6880543 h 688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80543">
                <a:moveTo>
                  <a:pt x="6309360" y="3951843"/>
                </a:moveTo>
                <a:lnTo>
                  <a:pt x="6309360" y="4052427"/>
                </a:lnTo>
                <a:lnTo>
                  <a:pt x="8442960" y="4052427"/>
                </a:lnTo>
                <a:lnTo>
                  <a:pt x="8442960" y="395184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80543"/>
                </a:lnTo>
                <a:lnTo>
                  <a:pt x="0" y="6880543"/>
                </a:lnTo>
                <a:close/>
              </a:path>
            </a:pathLst>
          </a:custGeom>
        </p:spPr>
        <p:txBody>
          <a:bodyPr wrap="square" tIns="182880">
            <a:noAutofit/>
          </a:bodyPr>
          <a:lstStyle>
            <a:lvl1pPr marL="0" indent="0" algn="ctr">
              <a:buNone/>
              <a:defRPr sz="1999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7716" y="444933"/>
            <a:ext cx="5476053" cy="329184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5998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6BA398-1ED2-1FCA-63B9-8915A8C7A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07717" y="3951843"/>
            <a:ext cx="2133044" cy="1005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 dirty="0"/>
          </a:p>
        </p:txBody>
      </p:sp>
    </p:spTree>
    <p:extLst>
      <p:ext uri="{BB962C8B-B14F-4D97-AF65-F5344CB8AC3E}">
        <p14:creationId xmlns:p14="http://schemas.microsoft.com/office/powerpoint/2010/main" val="3290657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>
          <p15:clr>
            <a:srgbClr val="FBAE40"/>
          </p15:clr>
        </p15:guide>
        <p15:guide id="4" pos="4560">
          <p15:clr>
            <a:srgbClr val="FBAE40"/>
          </p15:clr>
        </p15:guide>
        <p15:guide id="8" orient="horz" pos="1848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2C633-DEE6-932A-A17B-EA12DCDEF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B5B935-35FD-249E-5414-131C575B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0E9B8-A638-47B9-8EAF-A06FB35BB403}" type="datetime1">
              <a:rPr lang="en-US" smtClean="0"/>
              <a:t>12/12/2024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3D7F9-57B7-2CBE-9828-B5B8C6EBF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F2F5BE-4864-3FC9-8E95-14A6950A4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56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897B37-93D1-632B-18D2-4774AABC1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414C0-40BC-46FB-ADE3-F7141007B5FB}" type="datetime1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9617BF-7E09-2494-5DA6-6ECEA7571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6EDCA1-B9D3-6328-4F80-D9FD947EB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859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049FC-77EC-1B9F-5431-C819D99B8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F407C-6802-216E-E331-BF7056B46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56D1E4-A0DC-7C60-4204-85D31DB41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91D3A2-A53D-1AF5-015E-F1CF70752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8BC97-2F5E-4770-AEEF-8F2730A3EA80}" type="datetime1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6D18EE-7856-6472-92E3-811F64820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ECB0D4-0931-04D8-43C3-DC30E9954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517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EC946-C38E-0E38-B887-CB31178E9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20E34B-8B20-B28D-9F3A-1578371538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B2F867-9649-F8E6-1C2E-6F0AC5CED7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704EFB-7899-CA19-7A07-497CF1C76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00D64-E554-4E96-9A12-01C60DE6D026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DD7291-6105-858A-3F34-E9CDC1917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FC9814-DBF3-6969-B10E-3E52922A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F93F6-E67E-4A14-AF7A-EF6E58BCC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658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BE331-7587-0155-DB1C-D7EE223E4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C11B56-AECB-7765-A28F-7F9A87036F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3F1C9-2C8C-A4AE-8E71-E56A679A0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F513F-1C7D-48A3-9E66-761794785CC6}" type="datetime1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FCEC3-B48E-93BF-8F51-406633781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FD629-20B6-266B-DCE5-EA9C538CA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007720-045D-0B4A-FE31-FC62A57558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EB25FE-77F8-064B-5098-1A8EC469D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31C4E-2931-1738-050D-8F2FDDBC1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BC340-5827-402A-ABD7-86B6900F77A8}" type="datetime1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39134-1913-0B61-6DB7-2436E73E6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8ED5C-4028-5497-2FEC-ED7578B5E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13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06C6F65-35CD-D64B-992A-0C1C1E003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1043" y="0"/>
            <a:ext cx="5827780" cy="3235602"/>
            <a:chOff x="5612972" y="1"/>
            <a:chExt cx="6615961" cy="3672246"/>
          </a:xfrm>
        </p:grpSpPr>
        <p:sp>
          <p:nvSpPr>
            <p:cNvPr id="7" name="AutoShape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206" y="189573"/>
            <a:ext cx="6785979" cy="159350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399" b="1" i="0" spc="50" baseline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205" y="2281919"/>
            <a:ext cx="6785979" cy="3708517"/>
          </a:xfrm>
        </p:spPr>
        <p:txBody>
          <a:bodyPr lIns="0" tIns="228600" rIns="0" bIns="0">
            <a:normAutofit/>
          </a:bodyPr>
          <a:lstStyle>
            <a:lvl1pPr marL="283379" indent="-283379">
              <a:lnSpc>
                <a:spcPct val="80000"/>
              </a:lnSpc>
              <a:spcBef>
                <a:spcPts val="2199"/>
              </a:spcBef>
              <a:buFont typeface="Arial" panose="020B0604020202020204" pitchFamily="34" charset="0"/>
              <a:buChar char="•"/>
              <a:defRPr lang="en-US" sz="2399" b="1" i="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indent="-283379">
              <a:spcBef>
                <a:spcPts val="600"/>
              </a:spcBef>
              <a:defRPr sz="1999"/>
            </a:lvl2pPr>
            <a:lvl3pPr indent="-283379">
              <a:spcBef>
                <a:spcPts val="1799"/>
              </a:spcBef>
              <a:defRPr sz="1999"/>
            </a:lvl3pPr>
            <a:lvl4pPr indent="-283379">
              <a:spcBef>
                <a:spcPts val="1799"/>
              </a:spcBef>
              <a:defRPr sz="1999"/>
            </a:lvl4pPr>
            <a:lvl5pPr indent="-283379">
              <a:spcBef>
                <a:spcPts val="1799"/>
              </a:spcBef>
              <a:defRPr sz="1999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79826C1-7A52-DA25-F422-EE62DED7D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205" y="2148840"/>
            <a:ext cx="2129997" cy="0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4976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8195" y="430529"/>
            <a:ext cx="5484971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5998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9973BC6-F6E5-0B3B-C8AB-0AC4020D4E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1113"/>
            <a:ext cx="5789692" cy="6880226"/>
          </a:xfrm>
        </p:spPr>
        <p:txBody>
          <a:bodyPr>
            <a:normAutofit/>
          </a:bodyPr>
          <a:lstStyle>
            <a:lvl1pPr marL="0" indent="0" algn="ctr">
              <a:buNone/>
              <a:defRPr sz="1999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8195" y="4568602"/>
            <a:ext cx="5484971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399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3999"/>
            </a:lvl2pPr>
            <a:lvl3pPr>
              <a:defRPr sz="3999"/>
            </a:lvl3pPr>
            <a:lvl4pPr>
              <a:defRPr sz="3999"/>
            </a:lvl4pPr>
            <a:lvl5pPr>
              <a:defRPr sz="3999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169ED6-4B82-6844-119F-AC15CDF2D3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7717" y="3950208"/>
            <a:ext cx="2133044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1617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7F1500-1A16-D1EF-4F0C-030852B29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205" y="2148840"/>
            <a:ext cx="2133044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07A0BE-3890-193E-9439-F294E61A7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-385" y="3900518"/>
            <a:ext cx="2959226" cy="2958455"/>
            <a:chOff x="0" y="12289"/>
            <a:chExt cx="3550" cy="3551"/>
          </a:xfrm>
        </p:grpSpPr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C05217ED-C258-E6CE-BA7F-28A6EA41B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F3E11A1F-14DD-BA35-D7D7-4D4ADEAA3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F14541B0-973F-7E21-1019-D2FB83C8C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205" y="102876"/>
            <a:ext cx="10870908" cy="168020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399" b="1" i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6FE0DC0-B0D7-F4D6-8038-177AD7A8C2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56648" y="2282008"/>
            <a:ext cx="7808466" cy="3699328"/>
          </a:xfrm>
        </p:spPr>
        <p:txBody>
          <a:bodyPr lIns="0" tIns="228600" rIns="0" bIns="0">
            <a:normAutofit/>
          </a:bodyPr>
          <a:lstStyle>
            <a:lvl1pPr marL="283379" indent="-283379">
              <a:spcBef>
                <a:spcPts val="1799"/>
              </a:spcBef>
              <a:buFont typeface="Arial" panose="020B0604020202020204" pitchFamily="34" charset="0"/>
              <a:buChar char="•"/>
              <a:defRPr sz="1999"/>
            </a:lvl1pPr>
            <a:lvl2pPr indent="-283379">
              <a:spcBef>
                <a:spcPts val="1799"/>
              </a:spcBef>
              <a:defRPr sz="1999"/>
            </a:lvl2pPr>
            <a:lvl3pPr indent="-283379">
              <a:spcBef>
                <a:spcPts val="1799"/>
              </a:spcBef>
              <a:defRPr sz="1999"/>
            </a:lvl3pPr>
            <a:lvl4pPr indent="-283379">
              <a:spcBef>
                <a:spcPts val="1799"/>
              </a:spcBef>
              <a:defRPr sz="1999"/>
            </a:lvl4pPr>
            <a:lvl5pPr indent="-283379">
              <a:spcBef>
                <a:spcPts val="1799"/>
              </a:spcBef>
              <a:defRPr sz="1999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D58739-4346-5104-B1AC-89ED035912A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72B8D-F380-9F1A-C8E6-BDD2352B1763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57861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8261" y="411479"/>
            <a:ext cx="5484971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5998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7660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7717" y="3950208"/>
            <a:ext cx="2133044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8262" y="4549552"/>
            <a:ext cx="5484971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399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3999"/>
            </a:lvl2pPr>
            <a:lvl3pPr>
              <a:defRPr sz="3999"/>
            </a:lvl3pPr>
            <a:lvl4pPr>
              <a:defRPr sz="3999"/>
            </a:lvl4pPr>
            <a:lvl5pPr>
              <a:defRPr sz="3999"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034651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67730" y="0"/>
            <a:ext cx="3324342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205" y="278129"/>
            <a:ext cx="9775819" cy="149459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399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14DA3C5-63E4-BAFB-1D68-47F71EEEE53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205" y="2676525"/>
            <a:ext cx="4489658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799"/>
              </a:spcBef>
              <a:buFont typeface="Arial" panose="020B0604020202020204" pitchFamily="34" charset="0"/>
              <a:buNone/>
              <a:defRPr sz="1999"/>
            </a:lvl1pPr>
            <a:lvl2pPr marL="283379" indent="-283379">
              <a:spcBef>
                <a:spcPts val="1799"/>
              </a:spcBef>
              <a:defRPr sz="1999"/>
            </a:lvl2pPr>
            <a:lvl3pPr marL="594182" indent="-283379">
              <a:spcBef>
                <a:spcPts val="1799"/>
              </a:spcBef>
              <a:defRPr sz="1999"/>
            </a:lvl3pPr>
            <a:lvl4pPr marL="822713" indent="-283379">
              <a:spcBef>
                <a:spcPts val="1799"/>
              </a:spcBef>
              <a:defRPr sz="1999"/>
            </a:lvl4pPr>
            <a:lvl5pPr marL="1005538" indent="-283379">
              <a:spcBef>
                <a:spcPts val="1799"/>
              </a:spcBef>
              <a:defRPr sz="1999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BD11386D-847E-8CF5-E56A-42E80A65A08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880367" y="2676525"/>
            <a:ext cx="4489658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799"/>
              </a:spcBef>
              <a:buFont typeface="Arial" panose="020B0604020202020204" pitchFamily="34" charset="0"/>
              <a:buNone/>
              <a:defRPr sz="1999"/>
            </a:lvl1pPr>
            <a:lvl2pPr marL="283379" indent="-283379">
              <a:spcBef>
                <a:spcPts val="1799"/>
              </a:spcBef>
              <a:defRPr sz="1999"/>
            </a:lvl2pPr>
            <a:lvl3pPr marL="548475" indent="-283379">
              <a:spcBef>
                <a:spcPts val="1799"/>
              </a:spcBef>
              <a:defRPr sz="1999"/>
            </a:lvl3pPr>
            <a:lvl4pPr marL="822713" indent="-283379">
              <a:spcBef>
                <a:spcPts val="1799"/>
              </a:spcBef>
              <a:defRPr sz="1999"/>
            </a:lvl4pPr>
            <a:lvl5pPr marL="1005538" indent="-283379">
              <a:spcBef>
                <a:spcPts val="1799"/>
              </a:spcBef>
              <a:defRPr sz="1999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205" y="2148840"/>
            <a:ext cx="2133044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880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558A9-6DD6-E21D-3A8F-6707E1DD1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1043" y="0"/>
            <a:ext cx="5827780" cy="3235602"/>
            <a:chOff x="5612972" y="1"/>
            <a:chExt cx="6615961" cy="3672246"/>
          </a:xfrm>
        </p:grpSpPr>
        <p:sp>
          <p:nvSpPr>
            <p:cNvPr id="12" name="AutoShape 24">
              <a:extLst>
                <a:ext uri="{FF2B5EF4-FFF2-40B4-BE49-F238E27FC236}">
                  <a16:creationId xmlns:a16="http://schemas.microsoft.com/office/drawing/2014/main" id="{3FC994E4-318C-1E66-B4E4-8F8FD08E0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7C00E6B-F625-6D6C-8364-9DD9F3C36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C6197B87-4F65-7981-9463-84830CD36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86AA517C-7217-D864-B7E7-40984A288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524013C6-491C-CAA2-5BD6-7C7359671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7239" y="3499667"/>
            <a:ext cx="4938380" cy="254281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399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45807" y="6313170"/>
            <a:ext cx="2133044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728" y="457201"/>
            <a:ext cx="5196915" cy="2305050"/>
          </a:xfrm>
        </p:spPr>
        <p:txBody>
          <a:bodyPr lIns="0" tIns="274320">
            <a:normAutofit/>
          </a:bodyPr>
          <a:lstStyle>
            <a:lvl1pPr marL="457063" indent="-457063">
              <a:spcBef>
                <a:spcPts val="1799"/>
              </a:spcBef>
              <a:buFont typeface="+mj-lt"/>
              <a:buAutoNum type="arabicPeriod"/>
              <a:defRPr sz="1999"/>
            </a:lvl1pPr>
            <a:lvl2pPr marL="914126" indent="-457063">
              <a:spcBef>
                <a:spcPts val="1799"/>
              </a:spcBef>
              <a:buFont typeface="+mj-lt"/>
              <a:buAutoNum type="alphaLcPeriod"/>
              <a:defRPr sz="1999"/>
            </a:lvl2pPr>
            <a:lvl3pPr marL="1371189" indent="-457063">
              <a:spcBef>
                <a:spcPts val="1799"/>
              </a:spcBef>
              <a:buFont typeface="+mj-lt"/>
              <a:buAutoNum type="arabicParenR"/>
              <a:defRPr sz="1999"/>
            </a:lvl3pPr>
            <a:lvl4pPr marL="1371189" indent="0">
              <a:spcBef>
                <a:spcPts val="1799"/>
              </a:spcBef>
              <a:buFont typeface="+mj-lt"/>
              <a:buNone/>
              <a:defRPr sz="1999"/>
            </a:lvl4pPr>
            <a:lvl5pPr marL="2285314" indent="-457063">
              <a:spcBef>
                <a:spcPts val="1799"/>
              </a:spcBef>
              <a:buFont typeface="+mj-lt"/>
              <a:buAutoNum type="arabicPeriod"/>
              <a:defRPr sz="1999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3AC171DA-232D-44C1-6B93-40BACB298F4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206" y="2810596"/>
            <a:ext cx="5196915" cy="3319513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799"/>
              </a:spcBef>
              <a:buFont typeface="Arial" panose="020B0604020202020204" pitchFamily="34" charset="0"/>
              <a:buNone/>
              <a:defRPr sz="1999"/>
            </a:lvl1pPr>
            <a:lvl2pPr marL="283379" indent="-283379">
              <a:spcBef>
                <a:spcPts val="1799"/>
              </a:spcBef>
              <a:defRPr sz="1999"/>
            </a:lvl2pPr>
            <a:lvl3pPr marL="548475" indent="-283379">
              <a:spcBef>
                <a:spcPts val="1799"/>
              </a:spcBef>
              <a:defRPr sz="1999"/>
            </a:lvl3pPr>
            <a:lvl4pPr marL="822713" indent="-283379">
              <a:spcBef>
                <a:spcPts val="1799"/>
              </a:spcBef>
              <a:defRPr sz="1999"/>
            </a:lvl4pPr>
            <a:lvl5pPr marL="1005538" indent="-283379">
              <a:spcBef>
                <a:spcPts val="1799"/>
              </a:spcBef>
              <a:defRPr sz="1999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722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160" y="278129"/>
            <a:ext cx="5062171" cy="235402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399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1EF4505D-6803-3813-7738-04996342781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94205" y="3279580"/>
            <a:ext cx="5043126" cy="2994415"/>
          </a:xfrm>
        </p:spPr>
        <p:txBody>
          <a:bodyPr lIns="0" tIns="228600" rIns="0" bIns="0">
            <a:normAutofit/>
          </a:bodyPr>
          <a:lstStyle>
            <a:lvl1pPr marL="0" indent="0">
              <a:spcBef>
                <a:spcPts val="1799"/>
              </a:spcBef>
              <a:buFont typeface="Arial" panose="020B0604020202020204" pitchFamily="34" charset="0"/>
              <a:buNone/>
              <a:defRPr sz="1999"/>
            </a:lvl1pPr>
            <a:lvl2pPr indent="-283379">
              <a:spcBef>
                <a:spcPts val="1799"/>
              </a:spcBef>
              <a:defRPr sz="1999"/>
            </a:lvl2pPr>
            <a:lvl3pPr indent="-283379">
              <a:spcBef>
                <a:spcPts val="1799"/>
              </a:spcBef>
              <a:defRPr sz="1999"/>
            </a:lvl3pPr>
            <a:lvl4pPr indent="-283379">
              <a:spcBef>
                <a:spcPts val="1799"/>
              </a:spcBef>
              <a:defRPr sz="1999"/>
            </a:lvl4pPr>
            <a:lvl5pPr indent="-283379">
              <a:spcBef>
                <a:spcPts val="1799"/>
              </a:spcBef>
              <a:defRPr sz="1999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205" y="2997459"/>
            <a:ext cx="2133044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658637A-5D36-6127-19BC-C203E23FA4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4413" y="0"/>
            <a:ext cx="6116632" cy="6858000"/>
          </a:xfrm>
        </p:spPr>
        <p:txBody>
          <a:bodyPr>
            <a:normAutofit/>
          </a:bodyPr>
          <a:lstStyle>
            <a:lvl1pPr marL="0" indent="0" algn="ctr">
              <a:buNone/>
              <a:defRPr sz="1999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9667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205" y="1825625"/>
            <a:ext cx="1037954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205" y="365126"/>
            <a:ext cx="1039859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33353" y="6332221"/>
            <a:ext cx="1312838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4205" y="6332221"/>
            <a:ext cx="523104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9421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126" rtl="0" eaLnBrk="1" latinLnBrk="0" hangingPunct="1">
        <a:lnSpc>
          <a:spcPct val="80000"/>
        </a:lnSpc>
        <a:spcBef>
          <a:spcPct val="0"/>
        </a:spcBef>
        <a:buNone/>
        <a:defRPr sz="4399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531" indent="-283379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594" indent="-283379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2657" indent="-283379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599720" indent="-283379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6783" indent="-283379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13875-BEC3-4D39-AF1C-DB4670B9CF71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A7D32-BD87-4762-BCFF-93FF41247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868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030F60-A34D-17B7-E308-DC25DB97E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5FBABD-8469-6BFA-5106-AFCD29CB7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6DD14D-760E-D080-5C64-D42CE448D6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B0D41C-F0D3-49F0-8041-67FC705A40C6}" type="datetime1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A97D3-77E8-6270-2F1A-12392DBDFF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17552-E488-87DA-9FE6-7E24954FAF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5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microsoft.com/office/2007/relationships/hdphoto" Target="../media/hdphoto7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openxmlformats.org/officeDocument/2006/relationships/image" Target="../media/image30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6.png"/><Relationship Id="rId7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microsoft.com/office/2007/relationships/hdphoto" Target="../media/hdphoto11.wdp"/><Relationship Id="rId9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5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microsoft.com/office/2007/relationships/hdphoto" Target="../media/hdphoto8.wdp"/><Relationship Id="rId17" Type="http://schemas.microsoft.com/office/2007/relationships/hdphoto" Target="../media/hdphoto10.wdp"/><Relationship Id="rId2" Type="http://schemas.openxmlformats.org/officeDocument/2006/relationships/image" Target="../media/image19.png"/><Relationship Id="rId16" Type="http://schemas.openxmlformats.org/officeDocument/2006/relationships/image" Target="../media/image27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5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10" Type="http://schemas.microsoft.com/office/2007/relationships/hdphoto" Target="../media/hdphoto7.wdp"/><Relationship Id="rId19" Type="http://schemas.openxmlformats.org/officeDocument/2006/relationships/image" Target="../media/image29.png"/><Relationship Id="rId4" Type="http://schemas.microsoft.com/office/2007/relationships/hdphoto" Target="../media/hdphoto4.wdp"/><Relationship Id="rId9" Type="http://schemas.openxmlformats.org/officeDocument/2006/relationships/image" Target="../media/image23.png"/><Relationship Id="rId1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9.wdp"/><Relationship Id="rId5" Type="http://schemas.openxmlformats.org/officeDocument/2006/relationships/image" Target="../media/image25.png"/><Relationship Id="rId4" Type="http://schemas.microsoft.com/office/2007/relationships/hdphoto" Target="../media/hdphoto5.wdp"/><Relationship Id="rId9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259" y="0"/>
            <a:ext cx="8282306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7808" y="0"/>
            <a:ext cx="7953208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038C43-D046-7DA8-2EC4-BA6E228B91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31"/>
          <a:stretch/>
        </p:blipFill>
        <p:spPr>
          <a:xfrm>
            <a:off x="4150196" y="319439"/>
            <a:ext cx="4041326" cy="2667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5A24FD-56EB-C3C9-5268-08FFE2F16E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8" t="5440" r="2148" b="19649"/>
          <a:stretch/>
        </p:blipFill>
        <p:spPr>
          <a:xfrm>
            <a:off x="3565254" y="4960281"/>
            <a:ext cx="5112568" cy="1925103"/>
          </a:xfrm>
          <a:prstGeom prst="roundRect">
            <a:avLst>
              <a:gd name="adj" fmla="val 41062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4F53C7-0F23-B868-4BE2-862F620BD113}"/>
              </a:ext>
            </a:extLst>
          </p:cNvPr>
          <p:cNvSpPr txBox="1"/>
          <p:nvPr/>
        </p:nvSpPr>
        <p:spPr>
          <a:xfrm>
            <a:off x="2262205" y="2767280"/>
            <a:ext cx="76644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2060"/>
                </a:solidFill>
                <a:latin typeface="#9Slide07 SVNBlade Runner" panose="02040603050506020204" pitchFamily="18" charset="0"/>
              </a:rPr>
              <a:t>BÀI 17.</a:t>
            </a:r>
          </a:p>
          <a:p>
            <a:pPr algn="ctr"/>
            <a:r>
              <a:rPr lang="en-US" sz="4000">
                <a:solidFill>
                  <a:srgbClr val="FF0000"/>
                </a:solidFill>
                <a:latin typeface="#9Slide07 SVNAdam Gorry" panose="02040603050506020204" pitchFamily="18" charset="0"/>
              </a:rPr>
              <a:t>MỘT SỐ NGÀNH CÔNG NGHIỆP</a:t>
            </a:r>
          </a:p>
        </p:txBody>
      </p:sp>
    </p:spTree>
    <p:extLst>
      <p:ext uri="{BB962C8B-B14F-4D97-AF65-F5344CB8AC3E}">
        <p14:creationId xmlns:p14="http://schemas.microsoft.com/office/powerpoint/2010/main" val="1653550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66D1D4-113B-884C-227A-1FC72E4553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34"/>
          <a:stretch/>
        </p:blipFill>
        <p:spPr>
          <a:xfrm>
            <a:off x="-5909" y="3918351"/>
            <a:ext cx="4139952" cy="2923814"/>
          </a:xfrm>
          <a:prstGeom prst="rect">
            <a:avLst/>
          </a:prstGeom>
        </p:spPr>
      </p:pic>
      <p:pic>
        <p:nvPicPr>
          <p:cNvPr id="23" name="Picture 22" descr="A diagram of a company&#10;&#10;Description automatically generated with medium confidence">
            <a:extLst>
              <a:ext uri="{FF2B5EF4-FFF2-40B4-BE49-F238E27FC236}">
                <a16:creationId xmlns:a16="http://schemas.microsoft.com/office/drawing/2014/main" id="{AC1DBD45-4E76-371E-4E3D-A80B169925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8" t="66937"/>
          <a:stretch/>
        </p:blipFill>
        <p:spPr>
          <a:xfrm>
            <a:off x="-98276" y="1170619"/>
            <a:ext cx="12357939" cy="33843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2A6FF5-4891-BAF7-F5F3-E185B3DD3FA2}"/>
              </a:ext>
            </a:extLst>
          </p:cNvPr>
          <p:cNvSpPr txBox="1"/>
          <p:nvPr/>
        </p:nvSpPr>
        <p:spPr>
          <a:xfrm>
            <a:off x="-13776" y="0"/>
            <a:ext cx="3587908" cy="400110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rgbClr val="C00000"/>
                </a:solidFill>
                <a:latin typeface="#9Slide07 IcielBC Cubano Normal" panose="00000500000000000000" pitchFamily="2" charset="0"/>
              </a:rPr>
              <a:t>MỘT SỐ NGÀNH CÔNG NGHIỆP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B6015E-EA73-AD88-C820-2C31709DB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773" l="2000" r="97333">
                        <a14:foregroundMark x1="2333" y1="36591" x2="57556" y2="87955"/>
                        <a14:foregroundMark x1="57556" y1="87955" x2="66444" y2="83409"/>
                        <a14:foregroundMark x1="13778" y1="68864" x2="51333" y2="67955"/>
                        <a14:foregroundMark x1="51333" y1="67955" x2="90222" y2="67955"/>
                        <a14:foregroundMark x1="90222" y1="67955" x2="92889" y2="67955"/>
                        <a14:foregroundMark x1="93556" y1="16136" x2="93778" y2="75682"/>
                        <a14:foregroundMark x1="83111" y1="11136" x2="83778" y2="53409"/>
                        <a14:foregroundMark x1="92444" y1="10000" x2="93444" y2="48409"/>
                        <a14:foregroundMark x1="95222" y1="58864" x2="97333" y2="94773"/>
                        <a14:foregroundMark x1="5889" y1="23409" x2="5889" y2="35455"/>
                        <a14:foregroundMark x1="11778" y1="19091" x2="11778" y2="34318"/>
                        <a14:foregroundMark x1="25333" y1="89091" x2="26333" y2="745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4399" y="4509120"/>
            <a:ext cx="4893187" cy="23922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A1286E-3BB7-821B-F6FD-59DD13B950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16" y="198408"/>
            <a:ext cx="2392225" cy="239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75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AB24F5-0300-93D4-AD86-94F3438CB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1" y="692696"/>
            <a:ext cx="2232248" cy="2219168"/>
          </a:xfrm>
          <a:prstGeom prst="rect">
            <a:avLst/>
          </a:prstGeom>
        </p:spPr>
      </p:pic>
      <p:pic>
        <p:nvPicPr>
          <p:cNvPr id="23" name="Picture 22" descr="A diagram of a company&#10;&#10;Description automatically generated with medium confidence">
            <a:extLst>
              <a:ext uri="{FF2B5EF4-FFF2-40B4-BE49-F238E27FC236}">
                <a16:creationId xmlns:a16="http://schemas.microsoft.com/office/drawing/2014/main" id="{AC1DBD45-4E76-371E-4E3D-A80B169925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07" b="59237"/>
          <a:stretch/>
        </p:blipFill>
        <p:spPr>
          <a:xfrm>
            <a:off x="18961" y="1654805"/>
            <a:ext cx="12457866" cy="493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2A6FF5-4891-BAF7-F5F3-E185B3DD3FA2}"/>
              </a:ext>
            </a:extLst>
          </p:cNvPr>
          <p:cNvSpPr txBox="1"/>
          <p:nvPr/>
        </p:nvSpPr>
        <p:spPr>
          <a:xfrm>
            <a:off x="-13776" y="0"/>
            <a:ext cx="3587908" cy="400110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rgbClr val="C00000"/>
                </a:solidFill>
                <a:latin typeface="#9Slide07 IcielBC Cubano Normal" panose="00000500000000000000" pitchFamily="2" charset="0"/>
              </a:rPr>
              <a:t>MỘT SỐ NGÀNH CÔNG NGHIỆP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E8C371-0D17-7AAA-1BDB-4022217C0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6247" y="163385"/>
            <a:ext cx="3587908" cy="2506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89EAF4-1914-7911-D171-0CBECEEDC4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6780" y="5214381"/>
            <a:ext cx="3330037" cy="1556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1660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diagram of a company&#10;&#10;Description automatically generated with medium confidence">
            <a:extLst>
              <a:ext uri="{FF2B5EF4-FFF2-40B4-BE49-F238E27FC236}">
                <a16:creationId xmlns:a16="http://schemas.microsoft.com/office/drawing/2014/main" id="{AC1DBD45-4E76-371E-4E3D-A80B169925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84" r="58271"/>
          <a:stretch/>
        </p:blipFill>
        <p:spPr>
          <a:xfrm>
            <a:off x="1870902" y="376413"/>
            <a:ext cx="10317923" cy="51125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2A6FF5-4891-BAF7-F5F3-E185B3DD3FA2}"/>
              </a:ext>
            </a:extLst>
          </p:cNvPr>
          <p:cNvSpPr txBox="1"/>
          <p:nvPr/>
        </p:nvSpPr>
        <p:spPr>
          <a:xfrm>
            <a:off x="-13776" y="0"/>
            <a:ext cx="3587908" cy="400110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rgbClr val="C00000"/>
                </a:solidFill>
                <a:latin typeface="#9Slide07 IcielBC Cubano Normal" panose="00000500000000000000" pitchFamily="2" charset="0"/>
              </a:rPr>
              <a:t>MỘT SỐ NGÀNH CÔNG NGHIỆP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D1C3FE-93B1-B824-DA94-FECB0DC38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000" l="4894" r="97660">
                        <a14:foregroundMark x1="10000" y1="82667" x2="26170" y2="91333"/>
                        <a14:foregroundMark x1="26170" y1="91333" x2="26383" y2="91667"/>
                        <a14:foregroundMark x1="4894" y1="90667" x2="26383" y2="91000"/>
                        <a14:foregroundMark x1="13617" y1="96667" x2="18936" y2="95333"/>
                        <a14:foregroundMark x1="77660" y1="73667" x2="83404" y2="88333"/>
                        <a14:foregroundMark x1="83404" y1="88333" x2="89362" y2="97000"/>
                        <a14:foregroundMark x1="72766" y1="78333" x2="93191" y2="75000"/>
                        <a14:foregroundMark x1="96596" y1="80667" x2="97660" y2="81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03534" y="116632"/>
            <a:ext cx="2707502" cy="17281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0E5BB6B-F698-BCEB-A3CE-E937DB116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1364" y="3834900"/>
            <a:ext cx="4827461" cy="3023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499160-9AFA-BD39-24C2-BA02AEABC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772" y="831030"/>
            <a:ext cx="1797666" cy="1797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AC8FB4-54C2-B6C2-355C-5773CFA620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857282"/>
            <a:ext cx="3261789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89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93888-852C-0C4F-B89F-8D00CA216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06C7A3-8AAC-AAA0-B7D0-E9A8C45914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8" t="4183" r="11190"/>
          <a:stretch/>
        </p:blipFill>
        <p:spPr>
          <a:xfrm>
            <a:off x="9925001" y="3699987"/>
            <a:ext cx="2150763" cy="2770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182C98-B964-32E3-47BF-EFBD17C48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6860" y="198408"/>
            <a:ext cx="1747047" cy="11456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BA4A1-953F-EC06-929C-ADF38015E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8BCF72-9DB5-F03B-94ED-77D703BF16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1956"/>
            <a:ext cx="485203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D5FAAB-FE75-CEB9-5B39-C1D8E646DB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8268" y="11956"/>
            <a:ext cx="483489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B39C41-5553-D6BC-C9F6-9EAA936AEE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4132" y="0"/>
            <a:ext cx="5323303" cy="6858000"/>
          </a:xfrm>
          <a:prstGeom prst="rect">
            <a:avLst/>
          </a:prstGeom>
        </p:spPr>
      </p:pic>
      <p:pic>
        <p:nvPicPr>
          <p:cNvPr id="4098" name="Picture 2" descr="Cách Setup Ánh Sáng Phần 4: Quảng Cáo Bia Thế Này, Ai Mà Cưỡng Lại Được |  Viết bởi ThanhDao278">
            <a:extLst>
              <a:ext uri="{FF2B5EF4-FFF2-40B4-BE49-F238E27FC236}">
                <a16:creationId xmlns:a16="http://schemas.microsoft.com/office/drawing/2014/main" id="{87DDBC70-7035-3BB0-D7F2-2679BCE78F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7" r="23725"/>
          <a:stretch/>
        </p:blipFill>
        <p:spPr bwMode="auto">
          <a:xfrm>
            <a:off x="824583" y="2369393"/>
            <a:ext cx="1747592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145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7DD8F6-828F-C18C-D661-E9554715F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0" b="90000" l="9920" r="89920">
                        <a14:foregroundMark x1="15680" y1="14750" x2="28800" y2="26250"/>
                        <a14:foregroundMark x1="28800" y1="26250" x2="29600" y2="26500"/>
                        <a14:foregroundMark x1="56640" y1="9750" x2="47840" y2="13500"/>
                        <a14:foregroundMark x1="47840" y1="13500" x2="47680" y2="13500"/>
                        <a14:foregroundMark x1="73280" y1="15000" x2="79680" y2="17750"/>
                        <a14:foregroundMark x1="77440" y1="50750" x2="78720" y2="66000"/>
                        <a14:foregroundMark x1="89600" y1="37500" x2="88480" y2="42000"/>
                        <a14:foregroundMark x1="60960" y1="47500" x2="62560" y2="47750"/>
                        <a14:foregroundMark x1="12480" y1="63500" x2="12160" y2="65000"/>
                        <a14:foregroundMark x1="10560" y1="37000" x2="10560" y2="37000"/>
                        <a14:foregroundMark x1="16160" y1="43500" x2="16160" y2="43500"/>
                        <a14:foregroundMark x1="12000" y1="38000" x2="17600" y2="46250"/>
                        <a14:foregroundMark x1="15360" y1="45750" x2="23840" y2="41750"/>
                        <a14:foregroundMark x1="23840" y1="41750" x2="29760" y2="41750"/>
                        <a14:foregroundMark x1="14880" y1="47000" x2="17280" y2="49750"/>
                        <a14:foregroundMark x1="15200" y1="50000" x2="16960" y2="50750"/>
                        <a14:foregroundMark x1="24320" y1="52750" x2="25120" y2="56500"/>
                        <a14:foregroundMark x1="31200" y1="81250" x2="31200" y2="81250"/>
                        <a14:foregroundMark x1="50400" y1="79750" x2="50400" y2="79750"/>
                        <a14:foregroundMark x1="71360" y1="85250" x2="71360" y2="85250"/>
                        <a14:foregroundMark x1="62720" y1="76750" x2="62720" y2="76750"/>
                        <a14:foregroundMark x1="59840" y1="72500" x2="59840" y2="72500"/>
                        <a14:foregroundMark x1="57600" y1="68500" x2="57600" y2="68500"/>
                        <a14:foregroundMark x1="55680" y1="65750" x2="55680" y2="65750"/>
                        <a14:foregroundMark x1="34720" y1="67750" x2="34720" y2="67750"/>
                        <a14:foregroundMark x1="58080" y1="27250" x2="58080" y2="27250"/>
                        <a14:foregroundMark x1="15520" y1="21750" x2="15520" y2="21750"/>
                        <a14:foregroundMark x1="22240" y1="24500" x2="22240" y2="24500"/>
                        <a14:foregroundMark x1="19200" y1="23000" x2="19200" y2="23000"/>
                        <a14:foregroundMark x1="20320" y1="23500" x2="20320" y2="23500"/>
                        <a14:foregroundMark x1="27520" y1="29000" x2="27520" y2="29000"/>
                        <a14:foregroundMark x1="25120" y1="26750" x2="30720" y2="33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5776" y="177075"/>
            <a:ext cx="3775991" cy="241663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2FDAE1C-0B5C-5D2B-605A-DE18B05C2E06}"/>
              </a:ext>
            </a:extLst>
          </p:cNvPr>
          <p:cNvGrpSpPr/>
          <p:nvPr/>
        </p:nvGrpSpPr>
        <p:grpSpPr>
          <a:xfrm>
            <a:off x="-251211" y="-27384"/>
            <a:ext cx="4180923" cy="1412776"/>
            <a:chOff x="-251211" y="1"/>
            <a:chExt cx="4180923" cy="1412776"/>
          </a:xfrm>
        </p:grpSpPr>
        <p:sp>
          <p:nvSpPr>
            <p:cNvPr id="11" name="Arrow: Pentagon 10">
              <a:extLst>
                <a:ext uri="{FF2B5EF4-FFF2-40B4-BE49-F238E27FC236}">
                  <a16:creationId xmlns:a16="http://schemas.microsoft.com/office/drawing/2014/main" id="{20566181-DCEF-56B5-5979-68C3172ACBD7}"/>
                </a:ext>
              </a:extLst>
            </p:cNvPr>
            <p:cNvSpPr/>
            <p:nvPr/>
          </p:nvSpPr>
          <p:spPr>
            <a:xfrm>
              <a:off x="-251211" y="1"/>
              <a:ext cx="4180923" cy="1412776"/>
            </a:xfrm>
            <a:prstGeom prst="homePlate">
              <a:avLst/>
            </a:prstGeom>
            <a:gradFill flip="none" rotWithShape="1">
              <a:gsLst>
                <a:gs pos="0">
                  <a:srgbClr val="FF9933">
                    <a:tint val="66000"/>
                    <a:satMod val="160000"/>
                  </a:srgbClr>
                </a:gs>
                <a:gs pos="50000">
                  <a:srgbClr val="FF9933">
                    <a:tint val="44500"/>
                    <a:satMod val="160000"/>
                  </a:srgbClr>
                </a:gs>
                <a:gs pos="100000">
                  <a:srgbClr val="FF9933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1B4A311-7466-B750-CC02-206DACDEEFEF}"/>
                </a:ext>
              </a:extLst>
            </p:cNvPr>
            <p:cNvSpPr txBox="1"/>
            <p:nvPr/>
          </p:nvSpPr>
          <p:spPr>
            <a:xfrm>
              <a:off x="-251211" y="239438"/>
              <a:ext cx="3600400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1">
              <a:spAutoFit/>
            </a:bodyPr>
            <a:lstStyle/>
            <a:p>
              <a:pPr algn="ctr"/>
              <a:r>
                <a:rPr lang="en-US"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00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7 IcielKoni" pitchFamily="2" charset="0"/>
                </a:rPr>
                <a:t>VẬN DỤNG</a:t>
              </a:r>
              <a:endPara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7 IcielKoni" pitchFamily="2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8C3076F-A701-495D-D284-5BADE17E4D91}"/>
              </a:ext>
            </a:extLst>
          </p:cNvPr>
          <p:cNvSpPr txBox="1"/>
          <p:nvPr/>
        </p:nvSpPr>
        <p:spPr>
          <a:xfrm>
            <a:off x="1917105" y="2649782"/>
            <a:ext cx="8712968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4000">
                <a:solidFill>
                  <a:srgbClr val="0070C0"/>
                </a:solidFill>
                <a:latin typeface="#9Slide05 IcielSanelma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Vẽ sơ đồ tư duy về tình hình phát triển và phân bố của ngành công nghiệp khai thác than và công nghiệp khai thác dầu khí</a:t>
            </a:r>
            <a:endParaRPr lang="en-US" sz="40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5 IcielSanelma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A14E86-7B8C-ED9D-0974-0DE4AABE11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80" y="5502107"/>
            <a:ext cx="1801611" cy="1282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36623B-94F7-BE98-5895-3CB3E08494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4160" y="5378258"/>
            <a:ext cx="1665279" cy="14211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6FC923-FDF1-EE63-0244-26C8CD19BB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4812" y="5436331"/>
            <a:ext cx="2165824" cy="1305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4BC142-CC49-1D53-7270-02F8F93414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5800" y="5085184"/>
            <a:ext cx="2267908" cy="22679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F410A4-5C19-C613-0A0E-8EED4F227C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43025" y="4926114"/>
            <a:ext cx="1665279" cy="190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56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3193E7-E8FB-F0CF-7F8C-A1F1611ACBB1}"/>
              </a:ext>
            </a:extLst>
          </p:cNvPr>
          <p:cNvSpPr txBox="1"/>
          <p:nvPr/>
        </p:nvSpPr>
        <p:spPr>
          <a:xfrm>
            <a:off x="-1" y="0"/>
            <a:ext cx="12188825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>
                <a:solidFill>
                  <a:schemeClr val="tx1"/>
                </a:solidFill>
                <a:effectLst/>
                <a:latin typeface="#9Slide07 IcielBC Cubano Normal" panose="00000500000000000000" pitchFamily="2" charset="0"/>
                <a:ea typeface="SimSun" panose="02010600030101010101" pitchFamily="2" charset="-122"/>
              </a:rPr>
              <a:t>Hoạt động 2.1. </a:t>
            </a:r>
            <a:r>
              <a:rPr lang="en-US" sz="2800">
                <a:solidFill>
                  <a:srgbClr val="002060"/>
                </a:solidFill>
                <a:effectLst/>
                <a:latin typeface="#9Slide07 IcielBC Cubano Normal" panose="00000500000000000000" pitchFamily="2" charset="0"/>
                <a:ea typeface="SimSun" panose="02010600030101010101" pitchFamily="2" charset="-122"/>
              </a:rPr>
              <a:t>tìm hiểu CÔNG NGHIỆP KHAI THÁC THAN, DẦU, KHÍ</a:t>
            </a:r>
            <a:endParaRPr lang="en-US" sz="2800">
              <a:solidFill>
                <a:srgbClr val="002060"/>
              </a:solidFill>
              <a:latin typeface="#9Slide07 IcielBC Cubano Normal" panose="000005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2E45C4-FCEB-2D02-589F-74BBDACA1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6900" y="-411235"/>
            <a:ext cx="1678699" cy="1247948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025DE2B-F452-EE7C-1AA9-AA39366E58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2842336"/>
              </p:ext>
            </p:extLst>
          </p:nvPr>
        </p:nvGraphicFramePr>
        <p:xfrm>
          <a:off x="1341884" y="836712"/>
          <a:ext cx="10761546" cy="5945862"/>
        </p:xfrm>
        <a:graphic>
          <a:graphicData uri="http://schemas.openxmlformats.org/drawingml/2006/table">
            <a:tbl>
              <a:tblPr firstRow="1" firstCol="1" bandRow="1"/>
              <a:tblGrid>
                <a:gridCol w="735382">
                  <a:extLst>
                    <a:ext uri="{9D8B030D-6E8A-4147-A177-3AD203B41FA5}">
                      <a16:colId xmlns:a16="http://schemas.microsoft.com/office/drawing/2014/main" val="1878645462"/>
                    </a:ext>
                  </a:extLst>
                </a:gridCol>
                <a:gridCol w="6638012">
                  <a:extLst>
                    <a:ext uri="{9D8B030D-6E8A-4147-A177-3AD203B41FA5}">
                      <a16:colId xmlns:a16="http://schemas.microsoft.com/office/drawing/2014/main" val="4160931547"/>
                    </a:ext>
                  </a:extLst>
                </a:gridCol>
                <a:gridCol w="1219636">
                  <a:extLst>
                    <a:ext uri="{9D8B030D-6E8A-4147-A177-3AD203B41FA5}">
                      <a16:colId xmlns:a16="http://schemas.microsoft.com/office/drawing/2014/main" val="1203285206"/>
                    </a:ext>
                  </a:extLst>
                </a:gridCol>
                <a:gridCol w="2168516">
                  <a:extLst>
                    <a:ext uri="{9D8B030D-6E8A-4147-A177-3AD203B41FA5}">
                      <a16:colId xmlns:a16="http://schemas.microsoft.com/office/drawing/2014/main" val="2260428744"/>
                    </a:ext>
                  </a:extLst>
                </a:gridCol>
              </a:tblGrid>
              <a:tr h="244890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US" sz="1600" b="0"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60" marR="37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0270528"/>
                  </a:ext>
                </a:extLst>
              </a:tr>
              <a:tr h="24489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60" marR="37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solidFill>
                            <a:srgbClr val="C000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1600"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60" marR="37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solidFill>
                            <a:srgbClr val="C000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Vai trò</a:t>
                      </a:r>
                      <a:endParaRPr lang="en-US" sz="1600"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60" marR="37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solidFill>
                            <a:srgbClr val="C000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Phân bố</a:t>
                      </a:r>
                      <a:endParaRPr lang="en-US" sz="1600"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60" marR="37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817283"/>
                  </a:ext>
                </a:extLst>
              </a:tr>
              <a:tr h="24080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>
                          <a:solidFill>
                            <a:srgbClr val="002060"/>
                          </a:solidFill>
                          <a:effectLst/>
                          <a:latin typeface="#9Slide07 SVNBeachwood Sans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Khai thác than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#9Slide07 SVNBeachwood Sans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60" marR="37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600"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>
                          <a:solidFill>
                            <a:srgbClr val="00206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Khai thác từ </a:t>
                      </a:r>
                      <a:r>
                        <a:rPr lang="en-US" sz="160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đầu thế kỉ 19.</a:t>
                      </a:r>
                      <a:endParaRPr lang="en-US" sz="1600"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Được đầu tư, áp dụng công nghệ mới tiên tiến, hiện đại, cơ giới hóa, tự động hóa đồng bộ giúp </a:t>
                      </a:r>
                      <a:r>
                        <a:rPr lang="en-US" sz="160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nâng cao năng suất lao động, chất lượng sản phẩm, hạn chế tác động đến môi trường.</a:t>
                      </a:r>
                      <a:endParaRPr lang="en-US" sz="1600"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Sản lượng than khai thác </a:t>
                      </a:r>
                      <a:r>
                        <a:rPr lang="en-US" sz="160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ngày càng tăng.</a:t>
                      </a:r>
                      <a:endParaRPr lang="en-US" sz="1600"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Các loại than chủ yếu: </a:t>
                      </a:r>
                      <a:r>
                        <a:rPr lang="en-US" sz="160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than an-tra-xit (than đá), than nâu, than bùn, than mỡ.</a:t>
                      </a:r>
                      <a:endParaRPr lang="en-US" sz="1600"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60" marR="37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Cung cấp cho các nhà máy nhiệt điện, luyện kim và xuất khẩu.</a:t>
                      </a:r>
                      <a:endParaRPr lang="en-US" sz="1600"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60" marR="37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Than đá: </a:t>
                      </a:r>
                      <a:r>
                        <a:rPr lang="en-US" sz="160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Quảng Ninh, Lạng Sơn, Thái Nguyên, Bắc Giang, Quảng Nam,…</a:t>
                      </a:r>
                      <a:endParaRPr lang="en-US" sz="1600"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Than nâu: </a:t>
                      </a:r>
                      <a:r>
                        <a:rPr lang="en-US" sz="160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ĐBSH (Thái Bình, Hưng Yên, Nam Định).</a:t>
                      </a:r>
                      <a:endParaRPr lang="en-US" sz="1600"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Than bùn</a:t>
                      </a:r>
                      <a:r>
                        <a:rPr lang="en-US" sz="1600"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ĐBSCL (Kiên Giang, Cà Mau)</a:t>
                      </a:r>
                      <a:endParaRPr lang="en-US" sz="1600"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60" marR="37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0307467"/>
                  </a:ext>
                </a:extLst>
              </a:tr>
              <a:tr h="28162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>
                          <a:solidFill>
                            <a:srgbClr val="002060"/>
                          </a:solidFill>
                          <a:effectLst/>
                          <a:latin typeface="#9Slide07 SVNBeachwood Sans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Khai thác dầu mỏ, khí tự nhiên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#9Slide07 SVNBeachwood Sans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60" marR="37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Có trữ lượng lớn, chủ yếu tập </a:t>
                      </a:r>
                      <a:r>
                        <a:rPr lang="en-US" sz="160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trung ở vùng biển và thềm lục địa.</a:t>
                      </a:r>
                      <a:endParaRPr lang="en-US" sz="1600"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Khai thác từ </a:t>
                      </a:r>
                      <a:r>
                        <a:rPr lang="en-US" sz="160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 năm 80 của thế kỉ 20.</a:t>
                      </a:r>
                      <a:endParaRPr lang="en-US" sz="1600"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- 2 bể trầm tích có trữ lượng và khả năng khai thác lớn nhất là </a:t>
                      </a:r>
                      <a:r>
                        <a:rPr lang="en-US" sz="160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Cửu Long và Nam Côn Sơn.</a:t>
                      </a:r>
                      <a:endParaRPr lang="en-US" sz="1600"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Các mỏ dầu lớn: </a:t>
                      </a:r>
                      <a:r>
                        <a:rPr lang="en-US" sz="160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Rồng, Bạch Hổ, Rạng Đông, Hồng Ngọc,…</a:t>
                      </a:r>
                      <a:endParaRPr lang="en-US" sz="1600"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Các mỏ khí: </a:t>
                      </a:r>
                      <a:r>
                        <a:rPr lang="en-US" sz="160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Lan Tây, Lan Đỏ, Sư Tử Trắng,…</a:t>
                      </a:r>
                      <a:endParaRPr lang="en-US" sz="1600"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Các nhà máy lọc dầu được xây dựng và phát triển: </a:t>
                      </a:r>
                      <a:r>
                        <a:rPr lang="en-US" sz="160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Nghi Sơn, Dung Quất, Long Sơn,…</a:t>
                      </a:r>
                      <a:endParaRPr lang="en-US" sz="1600"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Hoạt động liên kết, khai thác dầu khí ở nước ngoài </a:t>
                      </a:r>
                      <a:r>
                        <a:rPr lang="en-US" sz="160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 liên doanh, mở rộng.</a:t>
                      </a:r>
                      <a:endParaRPr lang="en-US" sz="1600"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60" marR="37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Cung cấp nguyên, nhiên liệu cho sản xuất (đặc biệt là ngành lọc, hóa dầu) và đời sống.</a:t>
                      </a:r>
                      <a:endParaRPr lang="en-US" sz="1600"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Xuất khẩu thu ngoại tệ.</a:t>
                      </a:r>
                      <a:endParaRPr lang="en-US" sz="1600"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60" marR="37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Thềm lục địa phía Nam với các bể trầm tích </a:t>
                      </a:r>
                      <a:r>
                        <a:rPr lang="en-US" sz="160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Cửu Long, Nam Côn Sơn, Malay - Thổ Chu.</a:t>
                      </a:r>
                      <a:endParaRPr lang="en-US" sz="1600"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Thềm lục địa Bắc Bộ: </a:t>
                      </a:r>
                      <a:r>
                        <a:rPr lang="en-US" sz="160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bể Sông Hồng </a:t>
                      </a:r>
                      <a:endParaRPr lang="en-US" sz="1600"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60" marR="37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4906105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A0F7F445-B291-830A-8B54-C3C4F4644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7333" l="9778" r="93778">
                        <a14:foregroundMark x1="56444" y1="3111" x2="57778" y2="27556"/>
                        <a14:foregroundMark x1="32889" y1="90222" x2="41333" y2="68889"/>
                        <a14:foregroundMark x1="27556" y1="97333" x2="78222" y2="97333"/>
                        <a14:foregroundMark x1="78222" y1="97333" x2="93778" y2="90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" y="5408001"/>
            <a:ext cx="1449999" cy="144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61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633A5-8BE3-D44D-57F3-2EF161376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B7B22D-EB72-8EF6-D0D1-4B71218FEB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8" t="4183" r="11190"/>
          <a:stretch/>
        </p:blipFill>
        <p:spPr>
          <a:xfrm>
            <a:off x="3646140" y="5450131"/>
            <a:ext cx="1080120" cy="1391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031EBF-7BB7-7F55-E63F-EF6873DAC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175" y="4877293"/>
            <a:ext cx="1747047" cy="1145676"/>
          </a:xfrm>
          <a:prstGeom prst="rect">
            <a:avLst/>
          </a:prstGeom>
        </p:spPr>
      </p:pic>
      <p:pic>
        <p:nvPicPr>
          <p:cNvPr id="10" name="Picture 9" descr="A graph with numbers and a bar chart&#10;&#10;Description automatically generated with medium confidence">
            <a:extLst>
              <a:ext uri="{FF2B5EF4-FFF2-40B4-BE49-F238E27FC236}">
                <a16:creationId xmlns:a16="http://schemas.microsoft.com/office/drawing/2014/main" id="{8E449D87-4CD5-538D-6BA6-6C769DB5A3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916" y="137701"/>
            <a:ext cx="5838110" cy="3658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 map of vietnam with pink and white labels&#10;&#10;Description automatically generated">
            <a:extLst>
              <a:ext uri="{FF2B5EF4-FFF2-40B4-BE49-F238E27FC236}">
                <a16:creationId xmlns:a16="http://schemas.microsoft.com/office/drawing/2014/main" id="{5FE1E124-C00F-31D2-18E0-EE403AB4C3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124" y="137701"/>
            <a:ext cx="4184247" cy="4373466"/>
          </a:xfrm>
          <a:prstGeom prst="rect">
            <a:avLst/>
          </a:prstGeom>
        </p:spPr>
      </p:pic>
      <p:pic>
        <p:nvPicPr>
          <p:cNvPr id="11" name="Picture 10" descr="A chart of different types of oil&#10;&#10;Description automatically generated">
            <a:extLst>
              <a:ext uri="{FF2B5EF4-FFF2-40B4-BE49-F238E27FC236}">
                <a16:creationId xmlns:a16="http://schemas.microsoft.com/office/drawing/2014/main" id="{399C0387-5959-F820-1AB8-BECE5E4966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970" y="4661834"/>
            <a:ext cx="4941373" cy="21961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9059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C65233C-2D50-1CE9-6BED-B1AB85C57D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8" t="4183" r="11190"/>
          <a:stretch/>
        </p:blipFill>
        <p:spPr>
          <a:xfrm>
            <a:off x="10630916" y="116632"/>
            <a:ext cx="1397471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48CFB8-D427-C34A-93CB-D361BE935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6780" y="81337"/>
            <a:ext cx="1033312" cy="677624"/>
          </a:xfrm>
          <a:prstGeom prst="rect">
            <a:avLst/>
          </a:prstGeom>
        </p:spPr>
      </p:pic>
      <p:pic>
        <p:nvPicPr>
          <p:cNvPr id="13" name="Picture 12" descr="Bản đồ phân bổ cụm nhà máy điện tại Việt Nam">
            <a:extLst>
              <a:ext uri="{FF2B5EF4-FFF2-40B4-BE49-F238E27FC236}">
                <a16:creationId xmlns:a16="http://schemas.microsoft.com/office/drawing/2014/main" id="{67F5A5A2-FC0D-4DD2-C57E-FA94FD6263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" t="1144" r="17742" b="9248"/>
          <a:stretch/>
        </p:blipFill>
        <p:spPr bwMode="auto">
          <a:xfrm>
            <a:off x="160438" y="-8722"/>
            <a:ext cx="5213894" cy="6844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9F4650-2856-9FF9-5561-5DDB133C2FD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" b="3393"/>
          <a:stretch/>
        </p:blipFill>
        <p:spPr bwMode="auto">
          <a:xfrm>
            <a:off x="5910643" y="-8722"/>
            <a:ext cx="295982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4" name="Picture 2" descr="Nhiệt điện Phú Mỹ">
            <a:extLst>
              <a:ext uri="{FF2B5EF4-FFF2-40B4-BE49-F238E27FC236}">
                <a16:creationId xmlns:a16="http://schemas.microsoft.com/office/drawing/2014/main" id="{D4BBF75E-F61A-FE25-6A49-9CEBF3F81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539" y="3027578"/>
            <a:ext cx="2584753" cy="17447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6" name="Picture 4" descr="Nhà máy Nhiệt điện Duyên Hải 1 cho sản lượng điện sản xuất đạt tới 7,8 tỷ kWh mỗi năm">
            <a:extLst>
              <a:ext uri="{FF2B5EF4-FFF2-40B4-BE49-F238E27FC236}">
                <a16:creationId xmlns:a16="http://schemas.microsoft.com/office/drawing/2014/main" id="{8B71F36C-08D0-967F-E9B0-75ACA1709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323" y="5057803"/>
            <a:ext cx="2584751" cy="17188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507688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A7A01B2-9BEF-6F63-8DFA-87111B81DF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3348854"/>
              </p:ext>
            </p:extLst>
          </p:nvPr>
        </p:nvGraphicFramePr>
        <p:xfrm>
          <a:off x="1" y="331850"/>
          <a:ext cx="12188824" cy="652615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133971">
                  <a:extLst>
                    <a:ext uri="{9D8B030D-6E8A-4147-A177-3AD203B41FA5}">
                      <a16:colId xmlns:a16="http://schemas.microsoft.com/office/drawing/2014/main" val="496215265"/>
                    </a:ext>
                  </a:extLst>
                </a:gridCol>
                <a:gridCol w="5322566">
                  <a:extLst>
                    <a:ext uri="{9D8B030D-6E8A-4147-A177-3AD203B41FA5}">
                      <a16:colId xmlns:a16="http://schemas.microsoft.com/office/drawing/2014/main" val="1955814360"/>
                    </a:ext>
                  </a:extLst>
                </a:gridCol>
                <a:gridCol w="4732287">
                  <a:extLst>
                    <a:ext uri="{9D8B030D-6E8A-4147-A177-3AD203B41FA5}">
                      <a16:colId xmlns:a16="http://schemas.microsoft.com/office/drawing/2014/main" val="1213396834"/>
                    </a:ext>
                  </a:extLst>
                </a:gridCol>
              </a:tblGrid>
              <a:tr h="112806">
                <a:tc gridSpan="3"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 b="0">
                          <a:solidFill>
                            <a:srgbClr val="FFFF00"/>
                          </a:solidFill>
                          <a:effectLst/>
                          <a:latin typeface="#9Slide07 IcielBC Cubano Normal" panose="00000500000000000000" pitchFamily="2" charset="0"/>
                        </a:rPr>
                        <a:t>II. Công nghiệp sản xuất điện</a:t>
                      </a:r>
                      <a:endParaRPr lang="en-US" sz="2800" b="0">
                        <a:solidFill>
                          <a:srgbClr val="FFFF00"/>
                        </a:solidFill>
                        <a:effectLst/>
                        <a:latin typeface="#9Slide07 IcielBC Cubano Normal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9" marR="34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6967904"/>
                  </a:ext>
                </a:extLst>
              </a:tr>
              <a:tr h="112806">
                <a:tc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 b="0">
                          <a:solidFill>
                            <a:srgbClr val="FFFF00"/>
                          </a:solidFill>
                          <a:effectLst/>
                          <a:latin typeface="#9Slide03 SFU Futura_12" panose="00000400000000000000" pitchFamily="2" charset="0"/>
                        </a:rPr>
                        <a:t>Tiêu chí</a:t>
                      </a:r>
                      <a:endParaRPr lang="en-US" sz="2800" b="0">
                        <a:solidFill>
                          <a:srgbClr val="FFFF00"/>
                        </a:solidFill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9" marR="34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#9Slide03 SFU Futura_12" panose="00000400000000000000" pitchFamily="2" charset="0"/>
                        </a:rPr>
                        <a:t>Vị trí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9" marR="34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#9Slide03 SFU Futura_12" panose="00000400000000000000" pitchFamily="2" charset="0"/>
                        </a:rPr>
                        <a:t>Đặc điểm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9" marR="34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5505728"/>
                  </a:ext>
                </a:extLst>
              </a:tr>
              <a:tr h="358303">
                <a:tc rowSpan="3"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 b="0">
                          <a:solidFill>
                            <a:srgbClr val="FFFF00"/>
                          </a:solidFill>
                          <a:effectLst/>
                          <a:latin typeface="#9Slide03 SFU Futura_12" panose="00000400000000000000" pitchFamily="2" charset="0"/>
                        </a:rPr>
                        <a:t>Tiềm năng sản xuất điện</a:t>
                      </a:r>
                      <a:endParaRPr lang="en-US" sz="2800" b="0">
                        <a:solidFill>
                          <a:srgbClr val="FFFF00"/>
                        </a:solidFill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9" marR="34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#9Slide03 SFU Futura_12" panose="00000400000000000000" pitchFamily="2" charset="0"/>
                        </a:rPr>
                        <a:t>Thủy điện</a:t>
                      </a:r>
                      <a:endParaRPr lang="en-US" sz="2400">
                        <a:solidFill>
                          <a:srgbClr val="0070C0"/>
                        </a:solidFill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9" marR="34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</a:rPr>
                        <a:t>Các sông ở Tây Bắc, Tây Nguyên, Đông Nam Bộ (hệ thống sông Hồng, Xê-xan, Đồng Nai)</a:t>
                      </a:r>
                      <a:endParaRPr lang="en-US" sz="1800"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9" marR="34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2492948"/>
                  </a:ext>
                </a:extLst>
              </a:tr>
              <a:tr h="2355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#9Slide03 SFU Futura_12" panose="00000400000000000000" pitchFamily="2" charset="0"/>
                        </a:rPr>
                        <a:t>Nhiệt điện</a:t>
                      </a:r>
                      <a:endParaRPr lang="en-US" sz="2400">
                        <a:solidFill>
                          <a:srgbClr val="0070C0"/>
                        </a:solidFill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9" marR="34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</a:rPr>
                        <a:t>Than đá, dầu mỏ, khí tự nhiên có trữ lượng lớn.</a:t>
                      </a:r>
                      <a:endParaRPr lang="en-US" sz="1800"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9" marR="34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7641291"/>
                  </a:ext>
                </a:extLst>
              </a:tr>
              <a:tr h="3583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#9Slide03 SFU Futura_12" panose="00000400000000000000" pitchFamily="2" charset="0"/>
                        </a:rPr>
                        <a:t>Điện mặt trời, điện gió và các nguồn khác</a:t>
                      </a:r>
                      <a:endParaRPr lang="en-US" sz="2400">
                        <a:solidFill>
                          <a:srgbClr val="0070C0"/>
                        </a:solidFill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9" marR="34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</a:rPr>
                        <a:t>- Khí hậu nhiệt đới gió mùa với mùa khô dài ở DH Nam Trung Bộ và Nam Bộ.</a:t>
                      </a:r>
                      <a:endParaRPr lang="en-US" sz="1800"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9" marR="34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2993420"/>
                  </a:ext>
                </a:extLst>
              </a:tr>
              <a:tr h="358430">
                <a:tc rowSpan="4"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 b="0">
                          <a:solidFill>
                            <a:srgbClr val="FFFF00"/>
                          </a:solidFill>
                          <a:effectLst/>
                          <a:latin typeface="#9Slide03 SFU Futura_12" panose="00000400000000000000" pitchFamily="2" charset="0"/>
                        </a:rPr>
                        <a:t>Cơ cấu sản lượng điện</a:t>
                      </a:r>
                      <a:endParaRPr lang="en-US" sz="2800" b="0">
                        <a:solidFill>
                          <a:srgbClr val="FFFF00"/>
                        </a:solidFill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9" marR="34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#9Slide03 SFU Futura_12" panose="00000400000000000000" pitchFamily="2" charset="0"/>
                        </a:rPr>
                        <a:t>Thủy điện</a:t>
                      </a:r>
                      <a:endParaRPr lang="en-US" sz="2400">
                        <a:solidFill>
                          <a:srgbClr val="0070C0"/>
                        </a:solidFill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9" marR="34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marL="0" indent="0" algn="just">
                        <a:lnSpc>
                          <a:spcPct val="115000"/>
                        </a:lnSpc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</a:rPr>
                        <a:t>- Có xu hướng giảm tỉ trọng: 38% năm 2010 còn 30,6% năm 2021</a:t>
                      </a:r>
                      <a:endParaRPr lang="en-US" sz="1800">
                        <a:effectLst/>
                        <a:latin typeface="#9Slide03 SFU Futura_12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09" marR="34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6587241"/>
                  </a:ext>
                </a:extLst>
              </a:tr>
              <a:tr h="2355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#9Slide03 SFU Futura_12" panose="00000400000000000000" pitchFamily="2" charset="0"/>
                        </a:rPr>
                        <a:t>Nhiệt điện</a:t>
                      </a:r>
                      <a:endParaRPr lang="en-US" sz="2400">
                        <a:solidFill>
                          <a:srgbClr val="0070C0"/>
                        </a:solidFill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9" marR="34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</a:rPr>
                        <a:t>- Chiếm tỉ trọng lớn nhất và tăng nhẹ: 56% năm 2010 lên 56,2% năm 2021</a:t>
                      </a:r>
                      <a:endParaRPr lang="en-US" sz="1800"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9" marR="34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8314263"/>
                  </a:ext>
                </a:extLst>
              </a:tr>
              <a:tr h="2356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#9Slide03 SFU Futura_12" panose="00000400000000000000" pitchFamily="2" charset="0"/>
                        </a:rPr>
                        <a:t>Năng lượng tái tạo</a:t>
                      </a:r>
                      <a:endParaRPr lang="en-US" sz="2400">
                        <a:solidFill>
                          <a:srgbClr val="0070C0"/>
                        </a:solidFill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9" marR="34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marL="20955" algn="just">
                        <a:lnSpc>
                          <a:spcPct val="115000"/>
                        </a:lnSpc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</a:rPr>
                        <a:t>- Tỉ trọng tăng từ 0 (2010) </a:t>
                      </a: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</a:rPr>
                        <a:t> 12,3 % năm 2021</a:t>
                      </a:r>
                      <a:endParaRPr lang="en-US" sz="1800">
                        <a:effectLst/>
                        <a:latin typeface="#9Slide03 SFU Futura_12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09" marR="34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6646829"/>
                  </a:ext>
                </a:extLst>
              </a:tr>
              <a:tr h="2355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#9Slide03 SFU Futura_12" panose="00000400000000000000" pitchFamily="2" charset="0"/>
                        </a:rPr>
                        <a:t>Nguồn khác</a:t>
                      </a:r>
                      <a:endParaRPr lang="en-US" sz="2400">
                        <a:solidFill>
                          <a:srgbClr val="0070C0"/>
                        </a:solidFill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9" marR="34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</a:rPr>
                        <a:t>- Có tỉ tọng giảm từ 6% năm 2010 còn 0,9% năm 2021.</a:t>
                      </a:r>
                      <a:endParaRPr lang="en-US" sz="1800"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9" marR="34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9824081"/>
                  </a:ext>
                </a:extLst>
              </a:tr>
              <a:tr h="245561">
                <a:tc rowSpan="3"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 b="0">
                          <a:solidFill>
                            <a:srgbClr val="FFFF00"/>
                          </a:solidFill>
                          <a:effectLst/>
                          <a:latin typeface="#9Slide03 SFU Futura_12" panose="00000400000000000000" pitchFamily="2" charset="0"/>
                        </a:rPr>
                        <a:t>Nguồn cung nguyên, nhiên liệu</a:t>
                      </a:r>
                      <a:endParaRPr lang="en-US" sz="2800" b="0">
                        <a:solidFill>
                          <a:srgbClr val="FFFF00"/>
                        </a:solidFill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9" marR="34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#9Slide03 SFU Futura_12" panose="00000400000000000000" pitchFamily="2" charset="0"/>
                        </a:rPr>
                        <a:t>Miền Bắc</a:t>
                      </a:r>
                      <a:endParaRPr lang="en-US" sz="2400">
                        <a:solidFill>
                          <a:srgbClr val="0070C0"/>
                        </a:solidFill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9" marR="34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</a:rPr>
                        <a:t>Thủy điện và nhiệt điện than</a:t>
                      </a:r>
                      <a:endParaRPr lang="en-US" sz="1800"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9" marR="34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57947"/>
                  </a:ext>
                </a:extLst>
              </a:tr>
              <a:tr h="2455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#9Slide03 SFU Futura_12" panose="00000400000000000000" pitchFamily="2" charset="0"/>
                        </a:rPr>
                        <a:t>Miền Trung</a:t>
                      </a:r>
                      <a:endParaRPr lang="en-US" sz="2400">
                        <a:solidFill>
                          <a:srgbClr val="0070C0"/>
                        </a:solidFill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9" marR="34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</a:rPr>
                        <a:t>Điện gió, điện mặt trời</a:t>
                      </a:r>
                      <a:endParaRPr lang="en-US" sz="1800"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9" marR="34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2307082"/>
                  </a:ext>
                </a:extLst>
              </a:tr>
              <a:tr h="2355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#9Slide03 SFU Futura_12" panose="00000400000000000000" pitchFamily="2" charset="0"/>
                        </a:rPr>
                        <a:t>Miền Nam và Tây Nguyên</a:t>
                      </a:r>
                      <a:endParaRPr lang="en-US" sz="2400">
                        <a:solidFill>
                          <a:srgbClr val="0070C0"/>
                        </a:solidFill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9" marR="34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</a:rPr>
                        <a:t>Thủy điện, nhiệt điện khí, điện gió, điện mặt trời</a:t>
                      </a:r>
                      <a:endParaRPr lang="en-US" sz="1800"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9" marR="34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582633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B28F58F4-1378-8A63-FCA1-E04707FCA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38" r="94219">
                        <a14:foregroundMark x1="5938" y1="47344" x2="15937" y2="54531"/>
                        <a14:foregroundMark x1="94219" y1="62500" x2="86563" y2="482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29916" y="-243408"/>
            <a:ext cx="1944216" cy="17211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0D225A-52CC-3EB7-4348-A7CC60CDD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2964" y="0"/>
            <a:ext cx="987638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14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6E9C171-CDE8-E57A-40B8-D5B64E89C7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0291172"/>
              </p:ext>
            </p:extLst>
          </p:nvPr>
        </p:nvGraphicFramePr>
        <p:xfrm>
          <a:off x="0" y="-27384"/>
          <a:ext cx="11639028" cy="6381325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991888">
                  <a:extLst>
                    <a:ext uri="{9D8B030D-6E8A-4147-A177-3AD203B41FA5}">
                      <a16:colId xmlns:a16="http://schemas.microsoft.com/office/drawing/2014/main" val="831890103"/>
                    </a:ext>
                  </a:extLst>
                </a:gridCol>
                <a:gridCol w="4561826">
                  <a:extLst>
                    <a:ext uri="{9D8B030D-6E8A-4147-A177-3AD203B41FA5}">
                      <a16:colId xmlns:a16="http://schemas.microsoft.com/office/drawing/2014/main" val="3698034834"/>
                    </a:ext>
                  </a:extLst>
                </a:gridCol>
                <a:gridCol w="5085314">
                  <a:extLst>
                    <a:ext uri="{9D8B030D-6E8A-4147-A177-3AD203B41FA5}">
                      <a16:colId xmlns:a16="http://schemas.microsoft.com/office/drawing/2014/main" val="1033101613"/>
                    </a:ext>
                  </a:extLst>
                </a:gridCol>
              </a:tblGrid>
              <a:tr h="848296">
                <a:tc rowSpan="4"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b="0">
                          <a:solidFill>
                            <a:srgbClr val="FFFF00"/>
                          </a:solidFill>
                          <a:effectLst/>
                          <a:latin typeface="#9Slide03 SFU Futura_12" panose="00000400000000000000" pitchFamily="2" charset="0"/>
                        </a:rPr>
                        <a:t>Các nhà máy điện lớn</a:t>
                      </a:r>
                      <a:endParaRPr lang="en-US" sz="2400" b="0">
                        <a:solidFill>
                          <a:srgbClr val="FFFF00"/>
                        </a:solidFill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9" marR="34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b="0">
                          <a:solidFill>
                            <a:srgbClr val="0070C0"/>
                          </a:solidFill>
                          <a:effectLst/>
                          <a:latin typeface="#9Slide03 SFU Futura_12" panose="00000400000000000000" pitchFamily="2" charset="0"/>
                        </a:rPr>
                        <a:t>Thủy điện</a:t>
                      </a:r>
                      <a:endParaRPr lang="en-US" sz="2400" b="0">
                        <a:solidFill>
                          <a:srgbClr val="0070C0"/>
                        </a:solidFill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9" marR="34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0"/>
                    </a:solidFill>
                  </a:tcPr>
                </a:tc>
                <a:tc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b="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</a:rPr>
                        <a:t>Sơn La, Hòa Bình, Lai Châu, Yaly, Huội Quảng, Trị An,…</a:t>
                      </a:r>
                      <a:endParaRPr lang="en-US" sz="2400" b="0"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9" marR="34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1887173"/>
                  </a:ext>
                </a:extLst>
              </a:tr>
              <a:tr h="8482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b="0">
                          <a:solidFill>
                            <a:srgbClr val="0070C0"/>
                          </a:solidFill>
                          <a:effectLst/>
                          <a:latin typeface="#9Slide03 SFU Futura_12" panose="00000400000000000000" pitchFamily="2" charset="0"/>
                        </a:rPr>
                        <a:t>Nhiệt điện than</a:t>
                      </a:r>
                      <a:endParaRPr lang="en-US" sz="2400" b="0">
                        <a:solidFill>
                          <a:srgbClr val="0070C0"/>
                        </a:solidFill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9" marR="34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b="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</a:rPr>
                        <a:t>Duyên Hải 1, Vũng Áng 1, Vĩnh Tân, Phả Lại, Quảng Ninh,… </a:t>
                      </a:r>
                      <a:endParaRPr lang="en-US" sz="2400" b="0"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9" marR="34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6196870"/>
                  </a:ext>
                </a:extLst>
              </a:tr>
              <a:tr h="8482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b="0">
                          <a:solidFill>
                            <a:srgbClr val="0070C0"/>
                          </a:solidFill>
                          <a:effectLst/>
                          <a:latin typeface="#9Slide03 SFU Futura_12" panose="00000400000000000000" pitchFamily="2" charset="0"/>
                        </a:rPr>
                        <a:t>Nhiệt điện khí</a:t>
                      </a:r>
                      <a:endParaRPr lang="en-US" sz="2400" b="0">
                        <a:solidFill>
                          <a:srgbClr val="0070C0"/>
                        </a:solidFill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9" marR="34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b="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</a:rPr>
                        <a:t>Phú Mỹ 1, Nhơn Trạch 2, Cà Mau 1, Ô Môn 1</a:t>
                      </a:r>
                      <a:endParaRPr lang="en-US" sz="2400" b="0"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9" marR="34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3059257"/>
                  </a:ext>
                </a:extLst>
              </a:tr>
              <a:tr h="8482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b="0">
                          <a:solidFill>
                            <a:srgbClr val="0070C0"/>
                          </a:solidFill>
                          <a:effectLst/>
                          <a:latin typeface="#9Slide03 SFU Futura_12" panose="00000400000000000000" pitchFamily="2" charset="0"/>
                        </a:rPr>
                        <a:t>Khác</a:t>
                      </a:r>
                      <a:endParaRPr lang="en-US" sz="2400" b="0">
                        <a:solidFill>
                          <a:srgbClr val="0070C0"/>
                        </a:solidFill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9" marR="34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b="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</a:rPr>
                        <a:t>Điện gió và điện mặt trời ở Ninh Thuận, Đắk Lắk, Cà Mau, Bạc Liêu</a:t>
                      </a:r>
                      <a:endParaRPr lang="en-US" sz="2400" b="0"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9" marR="34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0342226"/>
                  </a:ext>
                </a:extLst>
              </a:tr>
              <a:tr h="848296">
                <a:tc rowSpan="2"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b="0">
                          <a:solidFill>
                            <a:srgbClr val="FFFF00"/>
                          </a:solidFill>
                          <a:effectLst/>
                          <a:latin typeface="#9Slide03 SFU Futura_12" panose="00000400000000000000" pitchFamily="2" charset="0"/>
                        </a:rPr>
                        <a:t>Mạng lưới điện</a:t>
                      </a:r>
                      <a:endParaRPr lang="en-US" sz="2400" b="0">
                        <a:solidFill>
                          <a:srgbClr val="FFFF00"/>
                        </a:solidFill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9" marR="34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b="0">
                          <a:solidFill>
                            <a:srgbClr val="0070C0"/>
                          </a:solidFill>
                          <a:effectLst/>
                          <a:latin typeface="#9Slide03 SFU Futura_12" panose="00000400000000000000" pitchFamily="2" charset="0"/>
                        </a:rPr>
                        <a:t>Hệ thống 500kV</a:t>
                      </a:r>
                      <a:endParaRPr lang="en-US" sz="2400" b="0">
                        <a:solidFill>
                          <a:srgbClr val="0070C0"/>
                        </a:solidFill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9" marR="34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b="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</a:rPr>
                        <a:t>Dài và quan trọng nhất, tuyến chính kéo dài từ Lai Châu đến Cần Thơ</a:t>
                      </a:r>
                      <a:endParaRPr lang="en-US" sz="2400" b="0"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9" marR="34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2496926"/>
                  </a:ext>
                </a:extLst>
              </a:tr>
              <a:tr h="8482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b="0">
                          <a:solidFill>
                            <a:srgbClr val="0070C0"/>
                          </a:solidFill>
                          <a:effectLst/>
                          <a:latin typeface="#9Slide03 SFU Futura_12" panose="00000400000000000000" pitchFamily="2" charset="0"/>
                        </a:rPr>
                        <a:t>Hệ thống 220 kV</a:t>
                      </a:r>
                      <a:endParaRPr lang="en-US" sz="2400" b="0">
                        <a:solidFill>
                          <a:srgbClr val="0070C0"/>
                        </a:solidFill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9" marR="34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b="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</a:rPr>
                        <a:t>Kết nối hầu hết các tỉnh thành cả nước</a:t>
                      </a:r>
                      <a:endParaRPr lang="en-US" sz="2400" b="0"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9" marR="34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8804160"/>
                  </a:ext>
                </a:extLst>
              </a:tr>
              <a:tr h="1291549">
                <a:tc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b="0">
                          <a:solidFill>
                            <a:srgbClr val="FFFF00"/>
                          </a:solidFill>
                          <a:effectLst/>
                          <a:latin typeface="#9Slide03 SFU Futura_12" panose="00000400000000000000" pitchFamily="2" charset="0"/>
                        </a:rPr>
                        <a:t>Hướng phát triển</a:t>
                      </a:r>
                      <a:endParaRPr lang="en-US" sz="2400" b="0">
                        <a:solidFill>
                          <a:srgbClr val="FFFF00"/>
                        </a:solidFill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9" marR="34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b="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</a:rPr>
                        <a:t>Cải tiến kĩ thuật, nâng cấp công nghệ, tăng khả năng vận hành, giảm phát thải CO</a:t>
                      </a:r>
                      <a:r>
                        <a:rPr lang="en-US" sz="2400" b="0" baseline="-2500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</a:rPr>
                        <a:t>2 </a:t>
                      </a:r>
                      <a:r>
                        <a:rPr lang="en-US" sz="2400" b="0">
                          <a:solidFill>
                            <a:srgbClr val="FF0000"/>
                          </a:solidFill>
                          <a:effectLst/>
                          <a:latin typeface="#9Slide03 SFU Futura_12" panose="00000400000000000000" pitchFamily="2" charset="0"/>
                        </a:rPr>
                        <a:t>=&gt; chuyển dịch sang các nguồn năng lượng sạch và năng lượng tái tạo.</a:t>
                      </a:r>
                      <a:endParaRPr lang="en-US" sz="2400" b="0">
                        <a:effectLst/>
                        <a:latin typeface="#9Slide03 SFU Futura_12" panose="000004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9" marR="34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8471845"/>
                  </a:ext>
                </a:extLst>
              </a:tr>
            </a:tbl>
          </a:graphicData>
        </a:graphic>
      </p:graphicFrame>
      <p:pic>
        <p:nvPicPr>
          <p:cNvPr id="12292" name="Picture 4" descr="Nhà Máy Png | Công cụ đồ họa PSD Tải xuống miễn phí - Pikbest">
            <a:extLst>
              <a:ext uri="{FF2B5EF4-FFF2-40B4-BE49-F238E27FC236}">
                <a16:creationId xmlns:a16="http://schemas.microsoft.com/office/drawing/2014/main" id="{CE304A64-30DE-1891-B9ED-3CED73123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212" y="1368152"/>
            <a:ext cx="2060848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Transparent PNG-factory building with smoke stack clip art">
            <a:extLst>
              <a:ext uri="{FF2B5EF4-FFF2-40B4-BE49-F238E27FC236}">
                <a16:creationId xmlns:a16="http://schemas.microsoft.com/office/drawing/2014/main" id="{E0D15F26-EFEA-11BF-D762-ADDE25811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40" b="89824" l="3714" r="90000">
                        <a14:foregroundMark x1="41429" y1="2740" x2="44857" y2="15460"/>
                        <a14:foregroundMark x1="68857" y1="20548" x2="72857" y2="39530"/>
                        <a14:foregroundMark x1="57000" y1="38552" x2="70143" y2="38160"/>
                        <a14:foregroundMark x1="3714" y1="83170" x2="19000" y2="83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559" y="5877272"/>
            <a:ext cx="1533549" cy="111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Factory Illustrations ~ Stock Factory Vectors &amp; Clip Art | Pond5 - Clip Art  Library">
            <a:extLst>
              <a:ext uri="{FF2B5EF4-FFF2-40B4-BE49-F238E27FC236}">
                <a16:creationId xmlns:a16="http://schemas.microsoft.com/office/drawing/2014/main" id="{79144853-CDE2-7C16-AA7E-A04ECEF05C1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5CC539-057B-4278-5B3A-6F2901BCFC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75" t="7476" r="9051" b="12200"/>
          <a:stretch/>
        </p:blipFill>
        <p:spPr>
          <a:xfrm>
            <a:off x="189756" y="2132856"/>
            <a:ext cx="1606245" cy="1030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6575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diagram of a company&#10;&#10;Description automatically generated with medium confidence">
            <a:extLst>
              <a:ext uri="{FF2B5EF4-FFF2-40B4-BE49-F238E27FC236}">
                <a16:creationId xmlns:a16="http://schemas.microsoft.com/office/drawing/2014/main" id="{AC1DBD45-4E76-371E-4E3D-A80B169925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0280"/>
            <a:ext cx="12188825" cy="52270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2A6FF5-4891-BAF7-F5F3-E185B3DD3FA2}"/>
              </a:ext>
            </a:extLst>
          </p:cNvPr>
          <p:cNvSpPr txBox="1"/>
          <p:nvPr/>
        </p:nvSpPr>
        <p:spPr>
          <a:xfrm>
            <a:off x="-13776" y="0"/>
            <a:ext cx="3587908" cy="400110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rgbClr val="C00000"/>
                </a:solidFill>
                <a:latin typeface="#9Slide07 IcielBC Cubano Normal" panose="00000500000000000000" pitchFamily="2" charset="0"/>
              </a:rPr>
              <a:t>MỘT SỐ NGÀNH CÔNG NGHIỆP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6F058D-899A-FF53-8842-3AFAF33D5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2" b="96091" l="9777" r="95810">
                        <a14:foregroundMark x1="30168" y1="42997" x2="47207" y2="43648"/>
                        <a14:foregroundMark x1="88390" y1="25754" x2="88268" y2="26710"/>
                        <a14:foregroundMark x1="90223" y1="11401" x2="89931" y2="13689"/>
                        <a14:foregroundMark x1="11173" y1="93160" x2="45810" y2="92834"/>
                        <a14:foregroundMark x1="45810" y1="92834" x2="66760" y2="96091"/>
                        <a14:foregroundMark x1="51676" y1="87622" x2="62291" y2="87948"/>
                        <a14:foregroundMark x1="48883" y1="81433" x2="59497" y2="81433"/>
                        <a14:foregroundMark x1="43855" y1="92508" x2="64525" y2="90554"/>
                        <a14:foregroundMark x1="64525" y1="90554" x2="65363" y2="90554"/>
                        <a14:foregroundMark x1="59218" y1="82085" x2="59218" y2="82085"/>
                        <a14:foregroundMark x1="61732" y1="83388" x2="55587" y2="83388"/>
                        <a14:backgroundMark x1="77933" y1="10423" x2="97207" y2="26384"/>
                        <a14:backgroundMark x1="80168" y1="45277" x2="96648" y2="44951"/>
                        <a14:backgroundMark x1="96648" y1="44951" x2="98045" y2="449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6297" y="840794"/>
            <a:ext cx="1271051" cy="10899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A739C2-C18B-0A07-3E53-16E4AC454F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200" r="90000">
                        <a14:foregroundMark x1="7200" y1="79200" x2="42000" y2="79000"/>
                        <a14:foregroundMark x1="42000" y1="79000" x2="44600" y2="79000"/>
                        <a14:foregroundMark x1="31200" y1="66200" x2="34200" y2="70800"/>
                        <a14:foregroundMark x1="21200" y1="65800" x2="31800" y2="67000"/>
                        <a14:foregroundMark x1="80000" y1="75200" x2="79000" y2="54200"/>
                        <a14:foregroundMark x1="75800" y1="66000" x2="78800" y2="79800"/>
                        <a14:foregroundMark x1="84200" y1="65200" x2="85600" y2="79400"/>
                        <a14:foregroundMark x1="86000" y1="66000" x2="86000" y2="79400"/>
                        <a14:foregroundMark x1="52800" y1="18600" x2="53000" y2="49000"/>
                        <a14:foregroundMark x1="51000" y1="11600" x2="47200" y2="24200"/>
                        <a14:foregroundMark x1="47200" y1="24200" x2="46200" y2="256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57735" y="3360822"/>
            <a:ext cx="1078900" cy="1078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D1C3FE-93B1-B824-DA94-FECB0DC38C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000" l="4894" r="97660">
                        <a14:foregroundMark x1="10000" y1="82667" x2="26170" y2="91333"/>
                        <a14:foregroundMark x1="26170" y1="91333" x2="26383" y2="91667"/>
                        <a14:foregroundMark x1="4894" y1="90667" x2="26383" y2="91000"/>
                        <a14:foregroundMark x1="13617" y1="96667" x2="18936" y2="95333"/>
                        <a14:foregroundMark x1="77660" y1="73667" x2="83404" y2="88333"/>
                        <a14:foregroundMark x1="83404" y1="88333" x2="89362" y2="97000"/>
                        <a14:foregroundMark x1="72766" y1="78333" x2="93191" y2="75000"/>
                        <a14:foregroundMark x1="96596" y1="80667" x2="97660" y2="81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0116" y="4002888"/>
            <a:ext cx="1872208" cy="11950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B6015E-EA73-AD88-C820-2C31709DB6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4773" l="2000" r="97333">
                        <a14:foregroundMark x1="2333" y1="36591" x2="57556" y2="87955"/>
                        <a14:foregroundMark x1="57556" y1="87955" x2="66444" y2="83409"/>
                        <a14:foregroundMark x1="13778" y1="68864" x2="51333" y2="67955"/>
                        <a14:foregroundMark x1="51333" y1="67955" x2="90222" y2="67955"/>
                        <a14:foregroundMark x1="90222" y1="67955" x2="92889" y2="67955"/>
                        <a14:foregroundMark x1="93556" y1="16136" x2="93778" y2="75682"/>
                        <a14:foregroundMark x1="83111" y1="11136" x2="83778" y2="53409"/>
                        <a14:foregroundMark x1="92444" y1="10000" x2="93444" y2="48409"/>
                        <a14:foregroundMark x1="95222" y1="58864" x2="97333" y2="94773"/>
                        <a14:foregroundMark x1="5889" y1="23409" x2="5889" y2="35455"/>
                        <a14:foregroundMark x1="11778" y1="19091" x2="11778" y2="34318"/>
                        <a14:foregroundMark x1="25333" y1="89091" x2="26333" y2="745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80457" y="5829431"/>
            <a:ext cx="2192549" cy="10719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90FA7E-E607-4F84-F6E0-DB6E8980AD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2" b="99174" l="10000" r="93056">
                        <a14:foregroundMark x1="93333" y1="20661" x2="83611" y2="76584"/>
                        <a14:foregroundMark x1="26944" y1="60882" x2="78611" y2="59780"/>
                        <a14:foregroundMark x1="78611" y1="59780" x2="81389" y2="59780"/>
                        <a14:foregroundMark x1="30000" y1="59780" x2="80556" y2="74656"/>
                        <a14:foregroundMark x1="70556" y1="70523" x2="85556" y2="66667"/>
                        <a14:foregroundMark x1="61667" y1="63636" x2="80556" y2="66667"/>
                        <a14:foregroundMark x1="71667" y1="65840" x2="84444" y2="72452"/>
                        <a14:foregroundMark x1="66667" y1="70523" x2="76667" y2="70523"/>
                        <a14:foregroundMark x1="26944" y1="55923" x2="55833" y2="56749"/>
                        <a14:foregroundMark x1="26111" y1="84298" x2="61667" y2="86226"/>
                        <a14:foregroundMark x1="33889" y1="75482" x2="62778" y2="99174"/>
                        <a14:foregroundMark x1="82500" y1="97245" x2="88333" y2="93113"/>
                        <a14:foregroundMark x1="17222" y1="81543" x2="40000" y2="815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0476" y="1072838"/>
            <a:ext cx="707163" cy="7130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B1CA15-44C0-E380-87D8-CC49CB2CE4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000" b="96889" l="889" r="97778">
                        <a14:foregroundMark x1="8889" y1="17778" x2="8889" y2="17778"/>
                        <a14:foregroundMark x1="5778" y1="17333" x2="7111" y2="31111"/>
                        <a14:foregroundMark x1="6222" y1="31111" x2="34667" y2="44444"/>
                        <a14:foregroundMark x1="34667" y1="44444" x2="69333" y2="46222"/>
                        <a14:foregroundMark x1="69333" y1="46222" x2="90667" y2="43556"/>
                        <a14:foregroundMark x1="16444" y1="10222" x2="42667" y2="4444"/>
                        <a14:foregroundMark x1="44889" y1="4444" x2="78667" y2="7556"/>
                        <a14:foregroundMark x1="78667" y1="7556" x2="87556" y2="13333"/>
                        <a14:foregroundMark x1="91111" y1="34667" x2="95111" y2="23111"/>
                        <a14:foregroundMark x1="889" y1="23111" x2="9778" y2="23111"/>
                        <a14:foregroundMark x1="5778" y1="56889" x2="74222" y2="68000"/>
                        <a14:foregroundMark x1="74222" y1="68000" x2="92444" y2="67111"/>
                        <a14:foregroundMark x1="8889" y1="39111" x2="46667" y2="40000"/>
                        <a14:foregroundMark x1="41778" y1="16889" x2="39111" y2="79111"/>
                        <a14:foregroundMark x1="39111" y1="79111" x2="43556" y2="93778"/>
                        <a14:foregroundMark x1="5333" y1="42222" x2="57333" y2="59556"/>
                        <a14:foregroundMark x1="57333" y1="59556" x2="85778" y2="48000"/>
                        <a14:foregroundMark x1="85778" y1="48000" x2="87111" y2="46222"/>
                        <a14:foregroundMark x1="57333" y1="43556" x2="87111" y2="33333"/>
                        <a14:foregroundMark x1="87111" y1="33333" x2="89333" y2="31556"/>
                        <a14:foregroundMark x1="87556" y1="16000" x2="94667" y2="31111"/>
                        <a14:foregroundMark x1="94222" y1="36889" x2="94222" y2="49778"/>
                        <a14:foregroundMark x1="97778" y1="23111" x2="97778" y2="23111"/>
                        <a14:foregroundMark x1="12444" y1="51556" x2="47556" y2="53333"/>
                        <a14:foregroundMark x1="47556" y1="53333" x2="64000" y2="52889"/>
                        <a14:foregroundMark x1="29333" y1="20889" x2="29333" y2="20889"/>
                        <a14:foregroundMark x1="40889" y1="29778" x2="40889" y2="29778"/>
                        <a14:foregroundMark x1="28444" y1="20889" x2="38222" y2="20889"/>
                        <a14:foregroundMark x1="5333" y1="61778" x2="81778" y2="72000"/>
                        <a14:foregroundMark x1="81778" y1="72000" x2="85778" y2="71111"/>
                        <a14:foregroundMark x1="17778" y1="70222" x2="60889" y2="72000"/>
                        <a14:foregroundMark x1="32000" y1="81333" x2="65333" y2="72444"/>
                        <a14:foregroundMark x1="65333" y1="72444" x2="71111" y2="68889"/>
                        <a14:foregroundMark x1="94222" y1="61333" x2="85333" y2="64889"/>
                        <a14:foregroundMark x1="3556" y1="75556" x2="30667" y2="91556"/>
                        <a14:foregroundMark x1="30667" y1="91556" x2="67556" y2="92444"/>
                        <a14:foregroundMark x1="67556" y1="92444" x2="89333" y2="82667"/>
                        <a14:foregroundMark x1="89333" y1="82667" x2="93333" y2="79111"/>
                        <a14:foregroundMark x1="96000" y1="78222" x2="82222" y2="90667"/>
                        <a14:foregroundMark x1="2667" y1="81333" x2="19556" y2="85333"/>
                        <a14:foregroundMark x1="7556" y1="87111" x2="26667" y2="89778"/>
                        <a14:foregroundMark x1="23111" y1="92000" x2="41333" y2="96889"/>
                        <a14:foregroundMark x1="48000" y1="96889" x2="59111" y2="96889"/>
                        <a14:foregroundMark x1="50222" y1="9778" x2="95111" y2="6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82465" y="3116097"/>
            <a:ext cx="374556" cy="3129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AA22A1-899E-6F71-BDD0-A3F63F6F7B4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485482" y="2763342"/>
            <a:ext cx="536307" cy="5363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D09785-32A9-CABA-0B75-B36EF361ED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4444" r="95556">
                        <a14:foregroundMark x1="4722" y1="50278" x2="16111" y2="50278"/>
                        <a14:foregroundMark x1="95556" y1="55000" x2="82778" y2="552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24057" y="2884532"/>
            <a:ext cx="734596" cy="7345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5263EFC-2DCE-2D1A-00FE-54470172ACB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01149" y="1660086"/>
            <a:ext cx="576064" cy="8115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A47153-CE9A-3074-101D-771D3871F45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812588" y="409657"/>
            <a:ext cx="1376237" cy="13762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0E5BB6B-F698-BCEB-A3CE-E937DB11690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5818" y="5512013"/>
            <a:ext cx="1846145" cy="115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441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diagram of a company&#10;&#10;Description automatically generated with medium confidence">
            <a:extLst>
              <a:ext uri="{FF2B5EF4-FFF2-40B4-BE49-F238E27FC236}">
                <a16:creationId xmlns:a16="http://schemas.microsoft.com/office/drawing/2014/main" id="{AC1DBD45-4E76-371E-4E3D-A80B169925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7" b="66462"/>
          <a:stretch/>
        </p:blipFill>
        <p:spPr>
          <a:xfrm>
            <a:off x="-242292" y="1390614"/>
            <a:ext cx="11227711" cy="30839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2A6FF5-4891-BAF7-F5F3-E185B3DD3FA2}"/>
              </a:ext>
            </a:extLst>
          </p:cNvPr>
          <p:cNvSpPr txBox="1"/>
          <p:nvPr/>
        </p:nvSpPr>
        <p:spPr>
          <a:xfrm>
            <a:off x="-13776" y="0"/>
            <a:ext cx="3587908" cy="400110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rgbClr val="C00000"/>
                </a:solidFill>
                <a:latin typeface="#9Slide07 IcielBC Cubano Normal" panose="00000500000000000000" pitchFamily="2" charset="0"/>
              </a:rPr>
              <a:t>MỘT SỐ NGÀNH CÔNG NGHIỆP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90FA7E-E607-4F84-F6E0-DB6E8980A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42" b="99174" l="10000" r="93056">
                        <a14:foregroundMark x1="93333" y1="20661" x2="83611" y2="76584"/>
                        <a14:foregroundMark x1="26944" y1="60882" x2="78611" y2="59780"/>
                        <a14:foregroundMark x1="78611" y1="59780" x2="81389" y2="59780"/>
                        <a14:foregroundMark x1="30000" y1="59780" x2="80556" y2="74656"/>
                        <a14:foregroundMark x1="70556" y1="70523" x2="85556" y2="66667"/>
                        <a14:foregroundMark x1="61667" y1="63636" x2="80556" y2="66667"/>
                        <a14:foregroundMark x1="71667" y1="65840" x2="84444" y2="72452"/>
                        <a14:foregroundMark x1="66667" y1="70523" x2="76667" y2="70523"/>
                        <a14:foregroundMark x1="26944" y1="55923" x2="55833" y2="56749"/>
                        <a14:foregroundMark x1="26111" y1="84298" x2="61667" y2="86226"/>
                        <a14:foregroundMark x1="33889" y1="75482" x2="62778" y2="99174"/>
                        <a14:foregroundMark x1="82500" y1="97245" x2="88333" y2="93113"/>
                        <a14:foregroundMark x1="17222" y1="81543" x2="40000" y2="815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3892" y="1331607"/>
            <a:ext cx="1289898" cy="13006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A47153-CE9A-3074-101D-771D3871F4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6985" y="117346"/>
            <a:ext cx="2566021" cy="25660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7DB61D-8EA8-6484-1402-89CAF3A404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0763" y="3994683"/>
            <a:ext cx="4009312" cy="28633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EEAB9E-698C-C0B8-A8B2-2EBF2965DA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589240"/>
            <a:ext cx="1922364" cy="126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6173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diagram of a company&#10;&#10;Description automatically generated with medium confidence">
            <a:extLst>
              <a:ext uri="{FF2B5EF4-FFF2-40B4-BE49-F238E27FC236}">
                <a16:creationId xmlns:a16="http://schemas.microsoft.com/office/drawing/2014/main" id="{AC1DBD45-4E76-371E-4E3D-A80B169925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3539" b="32643"/>
          <a:stretch/>
        </p:blipFill>
        <p:spPr>
          <a:xfrm>
            <a:off x="0" y="1204890"/>
            <a:ext cx="11647030" cy="33782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2A6FF5-4891-BAF7-F5F3-E185B3DD3FA2}"/>
              </a:ext>
            </a:extLst>
          </p:cNvPr>
          <p:cNvSpPr txBox="1"/>
          <p:nvPr/>
        </p:nvSpPr>
        <p:spPr>
          <a:xfrm>
            <a:off x="-13776" y="0"/>
            <a:ext cx="3587908" cy="400110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rgbClr val="C00000"/>
                </a:solidFill>
                <a:latin typeface="#9Slide07 IcielBC Cubano Normal" panose="00000500000000000000" pitchFamily="2" charset="0"/>
              </a:rPr>
              <a:t>MỘT SỐ NGÀNH CÔNG NGHIỆP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A739C2-C18B-0A07-3E53-16E4AC454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200" r="90000">
                        <a14:foregroundMark x1="7200" y1="79200" x2="42000" y2="79000"/>
                        <a14:foregroundMark x1="42000" y1="79000" x2="44600" y2="79000"/>
                        <a14:foregroundMark x1="31200" y1="66200" x2="34200" y2="70800"/>
                        <a14:foregroundMark x1="21200" y1="65800" x2="31800" y2="67000"/>
                        <a14:foregroundMark x1="80000" y1="75200" x2="79000" y2="54200"/>
                        <a14:foregroundMark x1="75800" y1="66000" x2="78800" y2="79800"/>
                        <a14:foregroundMark x1="84200" y1="65200" x2="85600" y2="79400"/>
                        <a14:foregroundMark x1="86000" y1="66000" x2="86000" y2="79400"/>
                        <a14:foregroundMark x1="52800" y1="18600" x2="53000" y2="49000"/>
                        <a14:foregroundMark x1="51000" y1="11600" x2="47200" y2="24200"/>
                        <a14:foregroundMark x1="47200" y1="24200" x2="46200" y2="256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58883" y="4100938"/>
            <a:ext cx="2929942" cy="29299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B1CA15-44C0-E380-87D8-CC49CB2CE4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0" b="96889" l="889" r="97778">
                        <a14:foregroundMark x1="8889" y1="17778" x2="8889" y2="17778"/>
                        <a14:foregroundMark x1="5778" y1="17333" x2="7111" y2="31111"/>
                        <a14:foregroundMark x1="6222" y1="31111" x2="34667" y2="44444"/>
                        <a14:foregroundMark x1="34667" y1="44444" x2="69333" y2="46222"/>
                        <a14:foregroundMark x1="69333" y1="46222" x2="90667" y2="43556"/>
                        <a14:foregroundMark x1="16444" y1="10222" x2="42667" y2="4444"/>
                        <a14:foregroundMark x1="44889" y1="4444" x2="78667" y2="7556"/>
                        <a14:foregroundMark x1="78667" y1="7556" x2="87556" y2="13333"/>
                        <a14:foregroundMark x1="91111" y1="34667" x2="95111" y2="23111"/>
                        <a14:foregroundMark x1="889" y1="23111" x2="9778" y2="23111"/>
                        <a14:foregroundMark x1="5778" y1="56889" x2="74222" y2="68000"/>
                        <a14:foregroundMark x1="74222" y1="68000" x2="92444" y2="67111"/>
                        <a14:foregroundMark x1="8889" y1="39111" x2="46667" y2="40000"/>
                        <a14:foregroundMark x1="41778" y1="16889" x2="39111" y2="79111"/>
                        <a14:foregroundMark x1="39111" y1="79111" x2="43556" y2="93778"/>
                        <a14:foregroundMark x1="5333" y1="42222" x2="57333" y2="59556"/>
                        <a14:foregroundMark x1="57333" y1="59556" x2="85778" y2="48000"/>
                        <a14:foregroundMark x1="85778" y1="48000" x2="87111" y2="46222"/>
                        <a14:foregroundMark x1="57333" y1="43556" x2="87111" y2="33333"/>
                        <a14:foregroundMark x1="87111" y1="33333" x2="89333" y2="31556"/>
                        <a14:foregroundMark x1="87556" y1="16000" x2="94667" y2="31111"/>
                        <a14:foregroundMark x1="94222" y1="36889" x2="94222" y2="49778"/>
                        <a14:foregroundMark x1="97778" y1="23111" x2="97778" y2="23111"/>
                        <a14:foregroundMark x1="12444" y1="51556" x2="47556" y2="53333"/>
                        <a14:foregroundMark x1="47556" y1="53333" x2="64000" y2="52889"/>
                        <a14:foregroundMark x1="29333" y1="20889" x2="29333" y2="20889"/>
                        <a14:foregroundMark x1="40889" y1="29778" x2="40889" y2="29778"/>
                        <a14:foregroundMark x1="28444" y1="20889" x2="38222" y2="20889"/>
                        <a14:foregroundMark x1="5333" y1="61778" x2="81778" y2="72000"/>
                        <a14:foregroundMark x1="81778" y1="72000" x2="85778" y2="71111"/>
                        <a14:foregroundMark x1="17778" y1="70222" x2="60889" y2="72000"/>
                        <a14:foregroundMark x1="32000" y1="81333" x2="65333" y2="72444"/>
                        <a14:foregroundMark x1="65333" y1="72444" x2="71111" y2="68889"/>
                        <a14:foregroundMark x1="94222" y1="61333" x2="85333" y2="64889"/>
                        <a14:foregroundMark x1="3556" y1="75556" x2="30667" y2="91556"/>
                        <a14:foregroundMark x1="30667" y1="91556" x2="67556" y2="92444"/>
                        <a14:foregroundMark x1="67556" y1="92444" x2="89333" y2="82667"/>
                        <a14:foregroundMark x1="89333" y1="82667" x2="93333" y2="79111"/>
                        <a14:foregroundMark x1="96000" y1="78222" x2="82222" y2="90667"/>
                        <a14:foregroundMark x1="2667" y1="81333" x2="19556" y2="85333"/>
                        <a14:foregroundMark x1="7556" y1="87111" x2="26667" y2="89778"/>
                        <a14:foregroundMark x1="23111" y1="92000" x2="41333" y2="96889"/>
                        <a14:foregroundMark x1="48000" y1="96889" x2="59111" y2="96889"/>
                        <a14:foregroundMark x1="50222" y1="9778" x2="95111" y2="6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7908" y="3676067"/>
            <a:ext cx="1017173" cy="8497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AA22A1-899E-6F71-BDD0-A3F63F6F7B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8908" y="476672"/>
            <a:ext cx="1456436" cy="1456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D09785-32A9-CABA-0B75-B36EF361ED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4444" r="95556">
                        <a14:foregroundMark x1="4722" y1="50278" x2="16111" y2="50278"/>
                        <a14:foregroundMark x1="95556" y1="55000" x2="82778" y2="552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7828" y="762138"/>
            <a:ext cx="1994924" cy="199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26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Custom">
  <a:themeElements>
    <a:clrScheme name="Swiss">
      <a:dk1>
        <a:srgbClr val="000000"/>
      </a:dk1>
      <a:lt1>
        <a:srgbClr val="FFFFFF"/>
      </a:lt1>
      <a:dk2>
        <a:srgbClr val="E4E4E4"/>
      </a:dk2>
      <a:lt2>
        <a:srgbClr val="7CA655"/>
      </a:lt2>
      <a:accent1>
        <a:srgbClr val="A9D4DB"/>
      </a:accent1>
      <a:accent2>
        <a:srgbClr val="FBE284"/>
      </a:accent2>
      <a:accent3>
        <a:srgbClr val="4495A2"/>
      </a:accent3>
      <a:accent4>
        <a:srgbClr val="AA5881"/>
      </a:accent4>
      <a:accent5>
        <a:srgbClr val="E06742"/>
      </a:accent5>
      <a:accent6>
        <a:srgbClr val="F9D448"/>
      </a:accent6>
      <a:hlink>
        <a:srgbClr val="4495A2"/>
      </a:hlink>
      <a:folHlink>
        <a:srgbClr val="AA5881"/>
      </a:folHlink>
    </a:clrScheme>
    <a:fontScheme name="Custom 175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78853419_Win32_SL_V5" id="{958D2C9E-948D-4354-BF9D-DF8AE3C2B240}" vid="{22D4A967-05D2-4D72-8594-54CFF3414833}"/>
    </a:ext>
  </a:extLst>
</a:theme>
</file>

<file path=ppt/theme/theme2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2427FAC-CD3A-494C-985C-09E26C5EA507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11D6E40-F509-498A-BF02-00C895783B4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ED73A5-C2D2-4D49-BB89-167E8E32C9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Hexagonal design slides</Template>
  <TotalTime>639</TotalTime>
  <Words>807</Words>
  <Application>Microsoft Office PowerPoint</Application>
  <PresentationFormat>Tùy chỉnh</PresentationFormat>
  <Paragraphs>82</Paragraphs>
  <Slides>14</Slides>
  <Notes>2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15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14</vt:i4>
      </vt:variant>
    </vt:vector>
  </HeadingPairs>
  <TitlesOfParts>
    <vt:vector size="32" baseType="lpstr">
      <vt:lpstr>Calibri</vt:lpstr>
      <vt:lpstr>#9Slide07 IcielKoni</vt:lpstr>
      <vt:lpstr>#9Slide05 IcielSanelma</vt:lpstr>
      <vt:lpstr>Calibri Light</vt:lpstr>
      <vt:lpstr>Aptos</vt:lpstr>
      <vt:lpstr>#9Slide07 SVNBeachwood Sans</vt:lpstr>
      <vt:lpstr>Franklin Gothic Book</vt:lpstr>
      <vt:lpstr>Arial</vt:lpstr>
      <vt:lpstr>#9Slide07 SVNAdam Gorry</vt:lpstr>
      <vt:lpstr>Franklin Gothic Demi</vt:lpstr>
      <vt:lpstr>#9Slide03 SFU Futura_12</vt:lpstr>
      <vt:lpstr>Aptos Display</vt:lpstr>
      <vt:lpstr>#9Slide07 SVNBlade Runner</vt:lpstr>
      <vt:lpstr>Palatino Linotype</vt:lpstr>
      <vt:lpstr>#9Slide07 IcielBC Cubano Normal</vt:lpstr>
      <vt:lpstr>Custom</vt:lpstr>
      <vt:lpstr>Office 2013 - 2022 Theme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 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Chan Tran</dc:creator>
  <cp:lastModifiedBy>Tuyến Võ</cp:lastModifiedBy>
  <cp:revision>16</cp:revision>
  <dcterms:created xsi:type="dcterms:W3CDTF">2024-06-02T04:31:46Z</dcterms:created>
  <dcterms:modified xsi:type="dcterms:W3CDTF">2024-12-12T06:46:57Z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74063900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